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notesSlides/notesSlide3.xml" ContentType="application/vnd.openxmlformats-officedocument.presentationml.notesSlid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tags/tag81.xml" ContentType="application/vnd.openxmlformats-officedocument.presentationml.tags+xml"/>
  <Override PartName="/ppt/comments/comment2.xml" ContentType="application/vnd.openxmlformats-officedocument.presentationml.comment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notesSlides/notesSlide5.xml" ContentType="application/vnd.openxmlformats-officedocument.presentationml.notesSlide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notesSlides/notesSlide6.xml" ContentType="application/vnd.openxmlformats-officedocument.presentationml.notesSlide+xml"/>
  <Override PartName="/ppt/comments/comment3.xml" ContentType="application/vnd.openxmlformats-officedocument.presentationml.comment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notesSlides/notesSlide7.xml" ContentType="application/vnd.openxmlformats-officedocument.presentationml.notesSlide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notesSlides/notesSlide8.xml" ContentType="application/vnd.openxmlformats-officedocument.presentationml.notesSlide+xml"/>
  <Override PartName="/ppt/comments/comment4.xml" ContentType="application/vnd.openxmlformats-officedocument.presentationml.comment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notesSlides/notesSlide9.xml" ContentType="application/vnd.openxmlformats-officedocument.presentationml.notesSlide+xml"/>
  <Override PartName="/ppt/comments/comment5.xml" ContentType="application/vnd.openxmlformats-officedocument.presentationml.comment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10.xml" ContentType="application/vnd.openxmlformats-officedocument.presentationml.notesSlid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1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12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notesSlides/notesSlide13.xml" ContentType="application/vnd.openxmlformats-officedocument.presentationml.notesSlide+xml"/>
  <Override PartName="/ppt/comments/comment6.xml" ContentType="application/vnd.openxmlformats-officedocument.presentationml.comment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notesSlides/notesSlide14.xml" ContentType="application/vnd.openxmlformats-officedocument.presentationml.notesSlide+xml"/>
  <Override PartName="/ppt/comments/comment7.xml" ContentType="application/vnd.openxmlformats-officedocument.presentationml.comment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notesSlides/notesSlide15.xml" ContentType="application/vnd.openxmlformats-officedocument.presentationml.notesSlide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notesSlides/notesSlide16.xml" ContentType="application/vnd.openxmlformats-officedocument.presentationml.notesSlide+xml"/>
  <Override PartName="/ppt/comments/comment8.xml" ContentType="application/vnd.openxmlformats-officedocument.presentationml.comment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notesSlides/notesSlide17.xml" ContentType="application/vnd.openxmlformats-officedocument.presentationml.notesSlide+xml"/>
  <Override PartName="/ppt/comments/comment9.xml" ContentType="application/vnd.openxmlformats-officedocument.presentationml.comment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notesSlides/notesSlide18.xml" ContentType="application/vnd.openxmlformats-officedocument.presentationml.notesSlide+xml"/>
  <Override PartName="/ppt/comments/comment10.xml" ContentType="application/vnd.openxmlformats-officedocument.presentationml.comment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notesSlides/notesSlide19.xml" ContentType="application/vnd.openxmlformats-officedocument.presentationml.notesSlide+xml"/>
  <Override PartName="/ppt/comments/comment11.xml" ContentType="application/vnd.openxmlformats-officedocument.presentationml.comment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5"/>
  </p:notesMasterIdLst>
  <p:handoutMasterIdLst>
    <p:handoutMasterId r:id="rId26"/>
  </p:handoutMasterIdLst>
  <p:sldIdLst>
    <p:sldId id="295" r:id="rId2"/>
    <p:sldId id="269" r:id="rId3"/>
    <p:sldId id="313" r:id="rId4"/>
    <p:sldId id="282" r:id="rId5"/>
    <p:sldId id="283" r:id="rId6"/>
    <p:sldId id="285" r:id="rId7"/>
    <p:sldId id="279" r:id="rId8"/>
    <p:sldId id="272" r:id="rId9"/>
    <p:sldId id="273" r:id="rId10"/>
    <p:sldId id="315" r:id="rId11"/>
    <p:sldId id="326" r:id="rId12"/>
    <p:sldId id="327" r:id="rId13"/>
    <p:sldId id="337" r:id="rId14"/>
    <p:sldId id="314" r:id="rId15"/>
    <p:sldId id="317" r:id="rId16"/>
    <p:sldId id="320" r:id="rId17"/>
    <p:sldId id="329" r:id="rId18"/>
    <p:sldId id="322" r:id="rId19"/>
    <p:sldId id="286" r:id="rId20"/>
    <p:sldId id="340" r:id="rId21"/>
    <p:sldId id="341" r:id="rId22"/>
    <p:sldId id="277" r:id="rId23"/>
    <p:sldId id="278" r:id="rId24"/>
  </p:sldIdLst>
  <p:sldSz cx="12192000" cy="6858000"/>
  <p:notesSz cx="6858000" cy="9144000"/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9B22475B-D404-4A14-8EFA-DFC7BAECB357}">
          <p14:sldIdLst>
            <p14:sldId id="295"/>
            <p14:sldId id="269"/>
            <p14:sldId id="313"/>
            <p14:sldId id="282"/>
            <p14:sldId id="283"/>
            <p14:sldId id="285"/>
            <p14:sldId id="279"/>
            <p14:sldId id="272"/>
            <p14:sldId id="273"/>
            <p14:sldId id="315"/>
            <p14:sldId id="326"/>
            <p14:sldId id="327"/>
            <p14:sldId id="337"/>
            <p14:sldId id="314"/>
            <p14:sldId id="317"/>
            <p14:sldId id="320"/>
            <p14:sldId id="329"/>
            <p14:sldId id="322"/>
            <p14:sldId id="286"/>
            <p14:sldId id="340"/>
            <p14:sldId id="341"/>
            <p14:sldId id="277"/>
            <p14:sldId id="278"/>
          </p14:sldIdLst>
        </p14:section>
        <p14:section name="Appendix" id="{D7B96494-135D-834B-ADD6-49A3A36718FD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47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est User" initials="GU" lastIdx="2" clrIdx="0">
    <p:extLst>
      <p:ext uri="{19B8F6BF-5375-455C-9EA6-DF929625EA0E}">
        <p15:presenceInfo xmlns:p15="http://schemas.microsoft.com/office/powerpoint/2012/main" userId="S::urn:spo:anon#696eafc8df06f0643fd6e4e485f306234fa3e8ed359cc2db77d969b9a5eebb3a::" providerId="AD"/>
      </p:ext>
    </p:extLst>
  </p:cmAuthor>
  <p:cmAuthor id="2" name="Cheng, Cynthia" initials="CC" lastIdx="19" clrIdx="1">
    <p:extLst>
      <p:ext uri="{19B8F6BF-5375-455C-9EA6-DF929625EA0E}">
        <p15:presenceInfo xmlns:p15="http://schemas.microsoft.com/office/powerpoint/2012/main" userId="S::cyncheng@cmc.edu::d0b73cb2-1b95-4497-abba-01b1e7e053e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93A7"/>
    <a:srgbClr val="AFAFBD"/>
    <a:srgbClr val="2E2E38"/>
    <a:srgbClr val="900A2F"/>
    <a:srgbClr val="1A476F"/>
    <a:srgbClr val="E5E5EB"/>
    <a:srgbClr val="E3E3E9"/>
    <a:srgbClr val="DFDFE5"/>
    <a:srgbClr val="D3D3DB"/>
    <a:srgbClr val="A5A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47"/>
    <p:restoredTop sz="84354"/>
  </p:normalViewPr>
  <p:slideViewPr>
    <p:cSldViewPr snapToGrid="0">
      <p:cViewPr varScale="1">
        <p:scale>
          <a:sx n="107" d="100"/>
          <a:sy n="107" d="100"/>
        </p:scale>
        <p:origin x="544" y="168"/>
      </p:cViewPr>
      <p:guideLst>
        <p:guide orient="horz" pos="24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2:44:53.600" idx="3">
    <p:pos x="10" y="10"/>
    <p:text>When presenting this slide, focus on the actual STATA console.  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4:10:06.142" idx="15">
    <p:pos x="10" y="10"/>
    <p:text>This is when you can ask the question and have audience unmute or enter into chat. 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4:31:38.584" idx="19">
    <p:pos x="10" y="10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2:45:40.710" idx="4">
    <p:pos x="10" y="10"/>
    <p:text>Same comment as last slide, focus on the actual STATA console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2:49:51.661" idx="6">
    <p:pos x="10" y="10"/>
    <p:text>Make sure you demo the do file, and show where the Do icon in actual STATA console</p:text>
    <p:extLst>
      <p:ext uri="{C676402C-5697-4E1C-873F-D02D1690AC5C}">
        <p15:threadingInfo xmlns:p15="http://schemas.microsoft.com/office/powerpoint/2012/main" timeZoneBias="480"/>
      </p:ext>
    </p:extLst>
  </p:cm>
  <p:cm authorId="2" dt="2021-03-10T12:51:59.652" idx="7">
    <p:pos x="2697" y="1178"/>
    <p:text>This is also a good check point to see if everyone is on the same page. 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2:57:17.199" idx="8">
    <p:pos x="10" y="10"/>
    <p:text>Nice slide, recommend to point out how big the data set is too.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2:59:46.208" idx="9">
    <p:pos x="6001" y="198"/>
    <p:text>Great question as a check in point.  If you want to, you can make it multiple choice using Zoom's poll function.  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4:00:37.225" idx="11">
    <p:pos x="10" y="10"/>
    <p:text>Recommend to let audience know what is a codebook.  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4:01:32.587" idx="12">
    <p:pos x="10" y="10"/>
    <p:text>Recommend to tell about what is binary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4:04:20.258" idx="13">
    <p:pos x="10" y="10"/>
    <p:text>Can use annotate function in zoom to circle the p value to reinforce or point to p value during workshop so they know where it is. 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0T14:05:36.980" idx="14">
    <p:pos x="10" y="10"/>
    <p:text>Go over high, moderate and weak correlations, specify that correlation is not causation.</p:text>
    <p:extLst>
      <p:ext uri="{C676402C-5697-4E1C-873F-D02D1690AC5C}">
        <p15:threadingInfo xmlns:p15="http://schemas.microsoft.com/office/powerpoint/2012/main" timeZoneBias="48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BC3D9A3-042B-4FEF-BD25-C033331E83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F2AA37-1E95-437B-8DF2-A75397EFC6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BC32C8-59B4-4F33-A51D-A254F646B52C}" type="datetimeFigureOut">
              <a:rPr lang="en-US" smtClean="0"/>
              <a:t>11/7/21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023B3D-BC00-4261-811C-3C9698AC5F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A0D870-9653-4CD5-A165-22EADB08AF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BC7DE-8495-4EFE-B7A7-D2E0E4FEB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192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EE8FA-E278-47F4-A658-DD2E846CE060}" type="datetimeFigureOut">
              <a:rPr lang="en-US" smtClean="0"/>
              <a:t>11/7/21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6C4655-F9A7-4FF9-BDF2-D9FFC7C9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38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937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512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3334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2790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733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250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Binary vs Categorical </a:t>
            </a:r>
            <a:r>
              <a:rPr lang="en-US" dirty="0">
                <a:sym typeface="Wingdings" pitchFamily="2" charset="2"/>
              </a:rPr>
              <a:t> statistics, not </a:t>
            </a:r>
            <a:r>
              <a:rPr lang="en-US" dirty="0" err="1">
                <a:sym typeface="Wingdings" pitchFamily="2" charset="2"/>
              </a:rPr>
              <a:t>stata</a:t>
            </a:r>
            <a:r>
              <a:rPr lang="en-US" dirty="0">
                <a:sym typeface="Wingdings" pitchFamily="2" charset="2"/>
              </a:rPr>
              <a:t>, give more examples</a:t>
            </a:r>
          </a:p>
          <a:p>
            <a:r>
              <a:rPr lang="en-US" dirty="0">
                <a:sym typeface="Wingdings" pitchFamily="2" charset="2"/>
              </a:rPr>
              <a:t>Binary, Categorical  Color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Numerical  “Take on” </a:t>
            </a:r>
            <a:r>
              <a:rPr lang="en-US" b="1" dirty="0">
                <a:sym typeface="Wingdings" pitchFamily="2" charset="2"/>
              </a:rPr>
              <a:t>any value within a finite or infinite interval</a:t>
            </a:r>
            <a:r>
              <a:rPr lang="en-US" b="0" dirty="0">
                <a:sym typeface="Wingdings" pitchFamily="2" charset="2"/>
              </a:rPr>
              <a:t>”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9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3500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223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1124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42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346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16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84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360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96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00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Reg, scatter, corr., skewness (10-15 min last </a:t>
            </a:r>
            <a:r>
              <a:rPr lang="en-US">
                <a:sym typeface="Wingdings" panose="05000000000000000000" pitchFamily="2" charset="2"/>
              </a:rPr>
              <a:t> go through hands-on q’s)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097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74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Winner16 variable has a storage type of “str3” </a:t>
            </a:r>
            <a:r>
              <a:rPr lang="en-US" dirty="0">
                <a:sym typeface="Wingdings" panose="05000000000000000000" pitchFamily="2" charset="2"/>
              </a:rPr>
              <a:t> indicates that the variable contains string value, which is likely to be a categorical variable (e.g., types of car, “Yes” or “No” binary values)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6C4655-F9A7-4FF9-BDF2-D9FFC7C900C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41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29169" y="1700214"/>
            <a:ext cx="11135783" cy="1224731"/>
          </a:xfrm>
        </p:spPr>
        <p:txBody>
          <a:bodyPr/>
          <a:lstStyle>
            <a:lvl1pPr algn="ctr">
              <a:defRPr sz="4500">
                <a:solidFill>
                  <a:srgbClr val="900A2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7050" y="3068960"/>
            <a:ext cx="11135783" cy="720402"/>
          </a:xfrm>
        </p:spPr>
        <p:txBody>
          <a:bodyPr/>
          <a:lstStyle>
            <a:lvl1pPr marL="0" indent="0" algn="ctr">
              <a:buNone/>
              <a:defRPr sz="3500">
                <a:solidFill>
                  <a:srgbClr val="2E2E38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err="1"/>
              <a:t>Subtitle</a:t>
            </a:r>
            <a:endParaRPr lang="en-US"/>
          </a:p>
        </p:txBody>
      </p:sp>
      <p:sp>
        <p:nvSpPr>
          <p:cNvPr id="7" name="Line 5"/>
          <p:cNvSpPr>
            <a:spLocks noChangeShapeType="1"/>
          </p:cNvSpPr>
          <p:nvPr userDrawn="1"/>
        </p:nvSpPr>
        <p:spPr bwMode="auto">
          <a:xfrm flipH="1">
            <a:off x="527051" y="6168362"/>
            <a:ext cx="11135783" cy="0"/>
          </a:xfrm>
          <a:prstGeom prst="line">
            <a:avLst/>
          </a:prstGeom>
          <a:noFill/>
          <a:ln w="12700">
            <a:solidFill>
              <a:srgbClr val="900A2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" name="Line 4"/>
          <p:cNvSpPr>
            <a:spLocks noChangeShapeType="1"/>
          </p:cNvSpPr>
          <p:nvPr userDrawn="1"/>
        </p:nvSpPr>
        <p:spPr bwMode="auto">
          <a:xfrm flipH="1">
            <a:off x="527050" y="2996952"/>
            <a:ext cx="11135783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72EDFB-D252-4FF2-AFC5-3157CC5147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83160" y="322388"/>
            <a:ext cx="2024640" cy="60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86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74429CC3-F289-40A6-8430-D7675EA1C7F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91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name="think-cell Slide" r:id="rId5" imgW="493" imgH="493" progId="TCLayout.ActiveDocument.1">
                  <p:embed/>
                </p:oleObj>
              </mc:Choice>
              <mc:Fallback>
                <p:oleObj name="think-cell Slide" r:id="rId5" imgW="493" imgH="493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74429CC3-F289-40A6-8430-D7675EA1C7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91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DFA28198-0B07-4C4B-A575-D5EB8F61077C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5" y="0"/>
            <a:ext cx="158751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t" anchorCtr="0">
            <a:noAutofit/>
          </a:bodyPr>
          <a:lstStyle/>
          <a:p>
            <a:pPr marL="0" lvl="0" indent="0" algn="ctr" eaLnBrk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sz="1799" b="0" i="0" baseline="0">
              <a:solidFill>
                <a:schemeClr val="tx1"/>
              </a:solidFill>
              <a:latin typeface="Century Gothic" panose="020B0502020202020204" pitchFamily="34" charset="0"/>
              <a:ea typeface="+mj-ea"/>
              <a:cs typeface="Helvetica Neue" panose="02000503000000020004" pitchFamily="2" charset="0"/>
              <a:sym typeface="Century Gothic" panose="020B0502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314131"/>
            <a:ext cx="8900160" cy="609600"/>
          </a:xfrm>
        </p:spPr>
        <p:txBody>
          <a:bodyPr tIns="0" anchor="b"/>
          <a:lstStyle>
            <a:lvl1pPr>
              <a:defRPr sz="35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3F7FF45-0189-2D44-9ED1-A7EBF088C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143000"/>
            <a:ext cx="10972800" cy="49479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74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 wit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74429CC3-F289-40A6-8430-D7675EA1C7F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91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think-cell Slide" r:id="rId5" imgW="493" imgH="493" progId="TCLayout.ActiveDocument.1">
                  <p:embed/>
                </p:oleObj>
              </mc:Choice>
              <mc:Fallback>
                <p:oleObj name="think-cell Slide" r:id="rId5" imgW="493" imgH="493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74429CC3-F289-40A6-8430-D7675EA1C7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91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DFA28198-0B07-4C4B-A575-D5EB8F61077C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5" y="0"/>
            <a:ext cx="158751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t" anchorCtr="0">
            <a:noAutofit/>
          </a:bodyPr>
          <a:lstStyle/>
          <a:p>
            <a:pPr marL="0" lvl="0" indent="0" algn="ctr" eaLnBrk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sz="1799" b="0" i="0" baseline="0">
              <a:solidFill>
                <a:schemeClr val="tx1"/>
              </a:solidFill>
              <a:latin typeface="Century Gothic" panose="020B0502020202020204" pitchFamily="34" charset="0"/>
              <a:ea typeface="+mj-ea"/>
              <a:cs typeface="Helvetica Neue" panose="02000503000000020004" pitchFamily="2" charset="0"/>
              <a:sym typeface="Century Gothic" panose="020B0502020202020204" pitchFamily="34" charset="0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2799BD5-B5FE-7B49-875E-6EE377860B9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600" y="1864360"/>
            <a:ext cx="10998199" cy="42316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1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29253FC2-A592-2F43-8C42-D34F5C5BC8F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1" y="1152236"/>
            <a:ext cx="10998199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F02AFC-5A6F-6D41-9D77-2768D7EAA6E7}"/>
              </a:ext>
            </a:extLst>
          </p:cNvPr>
          <p:cNvCxnSpPr>
            <a:cxnSpLocks/>
          </p:cNvCxnSpPr>
          <p:nvPr userDrawn="1"/>
        </p:nvCxnSpPr>
        <p:spPr>
          <a:xfrm>
            <a:off x="614363" y="1792470"/>
            <a:ext cx="10993437" cy="0"/>
          </a:xfrm>
          <a:prstGeom prst="line">
            <a:avLst/>
          </a:prstGeom>
          <a:ln w="15875">
            <a:solidFill>
              <a:srgbClr val="75748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3">
            <a:extLst>
              <a:ext uri="{FF2B5EF4-FFF2-40B4-BE49-F238E27FC236}">
                <a16:creationId xmlns:a16="http://schemas.microsoft.com/office/drawing/2014/main" id="{7B0C9F87-CD1D-334A-B808-A8406BA71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0864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9E17BDA-110D-457C-9AFF-3DC95A2D7A4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91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6" name="think-cell Slide" r:id="rId5" imgW="493" imgH="493" progId="TCLayout.ActiveDocument.1">
                  <p:embed/>
                </p:oleObj>
              </mc:Choice>
              <mc:Fallback>
                <p:oleObj name="think-cell Slide" r:id="rId5" imgW="493" imgH="493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9E17BDA-110D-457C-9AFF-3DC95A2D7A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91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02B7D87F-88CA-4FC0-AD48-3232A46EA45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5" y="0"/>
            <a:ext cx="158751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t" anchorCtr="0">
            <a:noAutofit/>
          </a:bodyPr>
          <a:lstStyle/>
          <a:p>
            <a:pPr marL="0" lvl="0" indent="0" algn="ctr" eaLnBrk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sz="1799" b="0" i="0" baseline="0">
              <a:solidFill>
                <a:schemeClr val="tx1"/>
              </a:solidFill>
              <a:latin typeface="Century Gothic" panose="020B0502020202020204" pitchFamily="34" charset="0"/>
              <a:ea typeface="+mj-ea"/>
              <a:cs typeface="Helvetica Neue" panose="02000503000000020004" pitchFamily="2" charset="0"/>
              <a:sym typeface="Century Gothic" panose="020B0502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312862"/>
            <a:ext cx="8912772" cy="62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CEB8C112-A38E-164C-90EB-DDB5749708F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2" y="1152236"/>
            <a:ext cx="5384798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0B8B465-64B8-F44E-9A04-E2CC688B8A0C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09602" y="1869441"/>
            <a:ext cx="5384798" cy="4226559"/>
          </a:xfrm>
        </p:spPr>
        <p:txBody>
          <a:bodyPr/>
          <a:lstStyle>
            <a:lvl1pPr>
              <a:defRPr sz="1499">
                <a:solidFill>
                  <a:schemeClr val="bg1"/>
                </a:solidFill>
              </a:defRPr>
            </a:lvl1pPr>
            <a:lvl2pPr>
              <a:defRPr sz="1349">
                <a:solidFill>
                  <a:schemeClr val="bg1"/>
                </a:solidFill>
              </a:defRPr>
            </a:lvl2pPr>
            <a:lvl3pPr>
              <a:defRPr sz="1199">
                <a:solidFill>
                  <a:schemeClr val="bg1"/>
                </a:solidFill>
              </a:defRPr>
            </a:lvl3pPr>
            <a:lvl4pPr>
              <a:defRPr sz="1049">
                <a:solidFill>
                  <a:schemeClr val="bg1"/>
                </a:solidFill>
              </a:defRPr>
            </a:lvl4pPr>
            <a:lvl5pPr>
              <a:defRPr sz="899">
                <a:solidFill>
                  <a:schemeClr val="bg1"/>
                </a:solidFill>
              </a:defRPr>
            </a:lvl5pPr>
            <a:lvl6pPr>
              <a:defRPr sz="1349"/>
            </a:lvl6pPr>
            <a:lvl7pPr>
              <a:defRPr sz="1349"/>
            </a:lvl7pPr>
            <a:lvl8pPr>
              <a:defRPr sz="1349"/>
            </a:lvl8pPr>
            <a:lvl9pPr>
              <a:defRPr sz="134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C7C8A28E-3053-EF48-84C3-F918F05B422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97600" y="1152236"/>
            <a:ext cx="5380035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EB3425C-4C6C-3449-B8EC-64A8D89D98F5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6197602" y="1869441"/>
            <a:ext cx="5380035" cy="4226559"/>
          </a:xfrm>
        </p:spPr>
        <p:txBody>
          <a:bodyPr/>
          <a:lstStyle>
            <a:lvl1pPr>
              <a:defRPr sz="1499">
                <a:solidFill>
                  <a:schemeClr val="bg1"/>
                </a:solidFill>
              </a:defRPr>
            </a:lvl1pPr>
            <a:lvl2pPr>
              <a:defRPr sz="1349">
                <a:solidFill>
                  <a:schemeClr val="bg1"/>
                </a:solidFill>
              </a:defRPr>
            </a:lvl2pPr>
            <a:lvl3pPr>
              <a:defRPr sz="1199">
                <a:solidFill>
                  <a:schemeClr val="bg1"/>
                </a:solidFill>
              </a:defRPr>
            </a:lvl3pPr>
            <a:lvl4pPr>
              <a:defRPr sz="1049">
                <a:solidFill>
                  <a:schemeClr val="bg1"/>
                </a:solidFill>
              </a:defRPr>
            </a:lvl4pPr>
            <a:lvl5pPr>
              <a:defRPr sz="899">
                <a:solidFill>
                  <a:schemeClr val="bg1"/>
                </a:solidFill>
              </a:defRPr>
            </a:lvl5pPr>
            <a:lvl6pPr>
              <a:defRPr sz="1349"/>
            </a:lvl6pPr>
            <a:lvl7pPr>
              <a:defRPr sz="1349"/>
            </a:lvl7pPr>
            <a:lvl8pPr>
              <a:defRPr sz="1349"/>
            </a:lvl8pPr>
            <a:lvl9pPr>
              <a:defRPr sz="134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8292A84-615E-E04E-9C1C-914A2095EE85}"/>
              </a:ext>
            </a:extLst>
          </p:cNvPr>
          <p:cNvCxnSpPr>
            <a:cxnSpLocks/>
          </p:cNvCxnSpPr>
          <p:nvPr userDrawn="1"/>
        </p:nvCxnSpPr>
        <p:spPr>
          <a:xfrm>
            <a:off x="614363" y="1792470"/>
            <a:ext cx="5380037" cy="0"/>
          </a:xfrm>
          <a:prstGeom prst="line">
            <a:avLst/>
          </a:prstGeom>
          <a:ln w="15875">
            <a:solidFill>
              <a:srgbClr val="75748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BAD372-E609-0643-999B-11E232DF4406}"/>
              </a:ext>
            </a:extLst>
          </p:cNvPr>
          <p:cNvCxnSpPr>
            <a:cxnSpLocks/>
          </p:cNvCxnSpPr>
          <p:nvPr userDrawn="1"/>
        </p:nvCxnSpPr>
        <p:spPr>
          <a:xfrm>
            <a:off x="6197600" y="1792470"/>
            <a:ext cx="5380037" cy="0"/>
          </a:xfrm>
          <a:prstGeom prst="line">
            <a:avLst/>
          </a:prstGeom>
          <a:ln w="15875">
            <a:solidFill>
              <a:srgbClr val="75748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172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32D6F-1CC1-43DF-8DED-FC9DC2EAB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60603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Append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29169" y="1700214"/>
            <a:ext cx="11135783" cy="1224731"/>
          </a:xfrm>
        </p:spPr>
        <p:txBody>
          <a:bodyPr/>
          <a:lstStyle>
            <a:lvl1pPr algn="ctr">
              <a:defRPr sz="4500">
                <a:solidFill>
                  <a:srgbClr val="900A2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7050" y="3068960"/>
            <a:ext cx="11135783" cy="720402"/>
          </a:xfrm>
        </p:spPr>
        <p:txBody>
          <a:bodyPr/>
          <a:lstStyle>
            <a:lvl1pPr marL="0" indent="0" algn="ctr">
              <a:buNone/>
              <a:defRPr sz="3500">
                <a:solidFill>
                  <a:srgbClr val="2E2E38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err="1"/>
              <a:t>Subtitle</a:t>
            </a:r>
            <a:endParaRPr lang="en-US"/>
          </a:p>
        </p:txBody>
      </p:sp>
      <p:sp>
        <p:nvSpPr>
          <p:cNvPr id="7" name="Line 5"/>
          <p:cNvSpPr>
            <a:spLocks noChangeShapeType="1"/>
          </p:cNvSpPr>
          <p:nvPr userDrawn="1"/>
        </p:nvSpPr>
        <p:spPr bwMode="auto">
          <a:xfrm flipH="1">
            <a:off x="527051" y="6168362"/>
            <a:ext cx="11135783" cy="0"/>
          </a:xfrm>
          <a:prstGeom prst="line">
            <a:avLst/>
          </a:prstGeom>
          <a:noFill/>
          <a:ln w="12700">
            <a:solidFill>
              <a:srgbClr val="900A2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" name="Line 4"/>
          <p:cNvSpPr>
            <a:spLocks noChangeShapeType="1"/>
          </p:cNvSpPr>
          <p:nvPr userDrawn="1"/>
        </p:nvSpPr>
        <p:spPr bwMode="auto">
          <a:xfrm flipH="1">
            <a:off x="2438400" y="2996952"/>
            <a:ext cx="7315200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72EDFB-D252-4FF2-AFC5-3157CC5147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83160" y="322388"/>
            <a:ext cx="2024640" cy="60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4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36" userDrawn="1">
          <p15:clr>
            <a:srgbClr val="FBAE40"/>
          </p15:clr>
        </p15:guide>
        <p15:guide id="2" pos="614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.v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3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3ACAA05-DEA2-46B0-B3C1-D1B83CE8859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614210523"/>
              </p:ext>
            </p:extLst>
          </p:nvPr>
        </p:nvGraphicFramePr>
        <p:xfrm>
          <a:off x="1591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think-cell Slide" r:id="rId11" imgW="493" imgH="493" progId="TCLayout.ActiveDocument.1">
                  <p:embed/>
                </p:oleObj>
              </mc:Choice>
              <mc:Fallback>
                <p:oleObj name="think-cell Slide" r:id="rId11" imgW="493" imgH="493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63ACAA05-DEA2-46B0-B3C1-D1B83CE885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91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0617F634-D1DD-4543-B66F-557C02DBC575}"/>
              </a:ext>
            </a:extLst>
          </p:cNvPr>
          <p:cNvSpPr/>
          <p:nvPr userDrawn="1">
            <p:custDataLst>
              <p:tags r:id="rId10"/>
            </p:custDataLst>
          </p:nvPr>
        </p:nvSpPr>
        <p:spPr>
          <a:xfrm>
            <a:off x="5" y="0"/>
            <a:ext cx="158751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t" anchorCtr="0">
            <a:noAutofit/>
          </a:bodyPr>
          <a:lstStyle/>
          <a:p>
            <a:pPr marL="0" lvl="0" indent="0" algn="ctr" rtl="0" eaLnBrk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kumimoji="0" lang="en-US" sz="3500" b="1" i="0" u="none" cap="none" baseline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5" y="314131"/>
            <a:ext cx="8916275" cy="6096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143000"/>
            <a:ext cx="10972800" cy="4953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1C13BE4-6CA8-4750-ABCD-1B0DB689AE19}"/>
              </a:ext>
            </a:extLst>
          </p:cNvPr>
          <p:cNvSpPr txBox="1">
            <a:spLocks/>
          </p:cNvSpPr>
          <p:nvPr userDrawn="1"/>
        </p:nvSpPr>
        <p:spPr>
          <a:xfrm>
            <a:off x="10875576" y="6471244"/>
            <a:ext cx="662721" cy="180000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r" defTabSz="913943" rtl="0" eaLnBrk="1" latinLnBrk="0" hangingPunct="1">
              <a:defRPr lang="en-GB" sz="800" kern="1200" smtClean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70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Page </a:t>
            </a:r>
            <a:fld id="{F1BC30E3-FFE5-4B91-AA19-87A149EBB9EE}" type="slidenum">
              <a:rPr sz="700" smtClean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pPr/>
              <a:t>‹#›</a:t>
            </a:fld>
            <a:endParaRPr sz="70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5A5577-FE72-F141-A1BE-781BC431516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30553" y="6105597"/>
            <a:ext cx="1467378" cy="43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21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74" r:id="rId2"/>
    <p:sldLayoutId id="2147483675" r:id="rId3"/>
    <p:sldLayoutId id="2147483684" r:id="rId4"/>
    <p:sldLayoutId id="2147483689" r:id="rId5"/>
    <p:sldLayoutId id="2147483690" r:id="rId6"/>
  </p:sldLayoutIdLst>
  <p:hf hdr="0" dt="0"/>
  <p:txStyles>
    <p:titleStyle>
      <a:lvl1pPr algn="l" defTabSz="685406" rtl="0" eaLnBrk="1" latinLnBrk="0" hangingPunct="1">
        <a:lnSpc>
          <a:spcPct val="85000"/>
        </a:lnSpc>
        <a:spcBef>
          <a:spcPct val="0"/>
        </a:spcBef>
        <a:buNone/>
        <a:defRPr sz="3500" b="1" i="0" kern="1200">
          <a:solidFill>
            <a:schemeClr val="bg1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</p:titleStyle>
    <p:bodyStyle>
      <a:lvl1pPr marL="267311" indent="-267311" algn="l" defTabSz="685406" rtl="0" eaLnBrk="1" latinLnBrk="0" hangingPunct="1">
        <a:spcBef>
          <a:spcPts val="0"/>
        </a:spcBef>
        <a:spcAft>
          <a:spcPts val="450"/>
        </a:spcAft>
        <a:buClrTx/>
        <a:buSzPct val="70000"/>
        <a:buFont typeface="Arial" panose="020B0604020202020204" pitchFamily="34" charset="0"/>
        <a:buChar char="►"/>
        <a:defRPr sz="2600" b="0" i="0" kern="1200">
          <a:solidFill>
            <a:srgbClr val="000000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1pPr>
      <a:lvl2pPr marL="534617" indent="-267311" algn="l" defTabSz="685406" rtl="0" eaLnBrk="1" latinLnBrk="0" hangingPunct="1">
        <a:spcBef>
          <a:spcPts val="0"/>
        </a:spcBef>
        <a:spcAft>
          <a:spcPts val="450"/>
        </a:spcAft>
        <a:buClrTx/>
        <a:buSzPct val="70000"/>
        <a:buFont typeface="Arial" panose="020B0604020202020204" pitchFamily="34" charset="0"/>
        <a:buChar char="►"/>
        <a:defRPr sz="2400" b="0" i="0" kern="1200">
          <a:solidFill>
            <a:srgbClr val="000000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2pPr>
      <a:lvl3pPr marL="801925" indent="-267311" algn="l" defTabSz="685406" rtl="0" eaLnBrk="1" latinLnBrk="0" hangingPunct="1">
        <a:spcBef>
          <a:spcPts val="0"/>
        </a:spcBef>
        <a:spcAft>
          <a:spcPts val="450"/>
        </a:spcAft>
        <a:buClrTx/>
        <a:buSzPct val="70000"/>
        <a:buFont typeface="Arial" panose="020B0604020202020204" pitchFamily="34" charset="0"/>
        <a:buChar char="►"/>
        <a:defRPr sz="2000" b="0" i="0" kern="1200">
          <a:solidFill>
            <a:srgbClr val="000000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3pPr>
      <a:lvl4pPr marL="1069232" indent="-267311" algn="l" defTabSz="685406" rtl="0" eaLnBrk="1" latinLnBrk="0" hangingPunct="1">
        <a:spcBef>
          <a:spcPts val="0"/>
        </a:spcBef>
        <a:spcAft>
          <a:spcPts val="450"/>
        </a:spcAft>
        <a:buClrTx/>
        <a:buSzPct val="70000"/>
        <a:buFont typeface="Arial" panose="020B0604020202020204" pitchFamily="34" charset="0"/>
        <a:buChar char="►"/>
        <a:defRPr sz="1700" b="0" i="0" kern="1200">
          <a:solidFill>
            <a:srgbClr val="000000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4pPr>
      <a:lvl5pPr marL="1336541" indent="-267311" algn="l" defTabSz="685406" rtl="0" eaLnBrk="1" latinLnBrk="0" hangingPunct="1">
        <a:spcBef>
          <a:spcPts val="0"/>
        </a:spcBef>
        <a:spcAft>
          <a:spcPts val="450"/>
        </a:spcAft>
        <a:buClrTx/>
        <a:buSzPct val="70000"/>
        <a:buFont typeface="Arial" panose="020B0604020202020204" pitchFamily="34" charset="0"/>
        <a:buChar char="►"/>
        <a:defRPr sz="1400" b="0" i="0" kern="1200">
          <a:solidFill>
            <a:srgbClr val="000000"/>
          </a:solidFill>
          <a:latin typeface="Arial" panose="020B0604020202020204" pitchFamily="34" charset="0"/>
          <a:ea typeface="Roboto" panose="02000000000000000000" pitchFamily="2" charset="0"/>
          <a:cs typeface="Arial" panose="020B0604020202020204" pitchFamily="34" charset="0"/>
        </a:defRPr>
      </a:lvl5pPr>
      <a:lvl6pPr marL="1884866" indent="-171353" algn="l" defTabSz="685406" rtl="0" eaLnBrk="1" latinLnBrk="0" hangingPunct="1">
        <a:spcBef>
          <a:spcPct val="20000"/>
        </a:spcBef>
        <a:buFont typeface="Arial" pitchFamily="34" charset="0"/>
        <a:buChar char="•"/>
        <a:defRPr sz="1499" kern="1200">
          <a:solidFill>
            <a:schemeClr val="tx1"/>
          </a:solidFill>
          <a:latin typeface="+mn-lt"/>
          <a:ea typeface="+mn-ea"/>
          <a:cs typeface="+mn-cs"/>
        </a:defRPr>
      </a:lvl6pPr>
      <a:lvl7pPr marL="2227569" indent="-171353" algn="l" defTabSz="685406" rtl="0" eaLnBrk="1" latinLnBrk="0" hangingPunct="1">
        <a:spcBef>
          <a:spcPct val="20000"/>
        </a:spcBef>
        <a:buFont typeface="Arial" pitchFamily="34" charset="0"/>
        <a:buChar char="•"/>
        <a:defRPr sz="1499" kern="1200">
          <a:solidFill>
            <a:schemeClr val="tx1"/>
          </a:solidFill>
          <a:latin typeface="+mn-lt"/>
          <a:ea typeface="+mn-ea"/>
          <a:cs typeface="+mn-cs"/>
        </a:defRPr>
      </a:lvl7pPr>
      <a:lvl8pPr marL="2570273" indent="-171353" algn="l" defTabSz="685406" rtl="0" eaLnBrk="1" latinLnBrk="0" hangingPunct="1">
        <a:spcBef>
          <a:spcPct val="20000"/>
        </a:spcBef>
        <a:buFont typeface="Arial" pitchFamily="34" charset="0"/>
        <a:buChar char="•"/>
        <a:defRPr sz="1499" kern="1200">
          <a:solidFill>
            <a:schemeClr val="tx1"/>
          </a:solidFill>
          <a:latin typeface="+mn-lt"/>
          <a:ea typeface="+mn-ea"/>
          <a:cs typeface="+mn-cs"/>
        </a:defRPr>
      </a:lvl8pPr>
      <a:lvl9pPr marL="2912975" indent="-171353" algn="l" defTabSz="685406" rtl="0" eaLnBrk="1" latinLnBrk="0" hangingPunct="1">
        <a:spcBef>
          <a:spcPct val="20000"/>
        </a:spcBef>
        <a:buFont typeface="Arial" pitchFamily="34" charset="0"/>
        <a:buChar char="•"/>
        <a:defRPr sz="14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406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1pPr>
      <a:lvl2pPr marL="342701" algn="l" defTabSz="685406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2pPr>
      <a:lvl3pPr marL="685406" algn="l" defTabSz="685406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3pPr>
      <a:lvl4pPr marL="1028109" algn="l" defTabSz="685406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4pPr>
      <a:lvl5pPr marL="1370813" algn="l" defTabSz="685406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5pPr>
      <a:lvl6pPr marL="1713515" algn="l" defTabSz="685406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056217" algn="l" defTabSz="685406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398920" algn="l" defTabSz="685406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741621" algn="l" defTabSz="685406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3840">
          <p15:clr>
            <a:srgbClr val="F26B43"/>
          </p15:clr>
        </p15:guide>
        <p15:guide id="3" orient="horz" pos="720">
          <p15:clr>
            <a:srgbClr val="F26B43"/>
          </p15:clr>
        </p15:guide>
        <p15:guide id="4" orient="horz" pos="584">
          <p15:clr>
            <a:srgbClr val="F26B43"/>
          </p15:clr>
        </p15:guide>
        <p15:guide id="5" orient="horz" pos="192">
          <p15:clr>
            <a:srgbClr val="F26B43"/>
          </p15:clr>
        </p15:guide>
        <p15:guide id="7" pos="387">
          <p15:clr>
            <a:srgbClr val="F26B43"/>
          </p15:clr>
        </p15:guide>
        <p15:guide id="8" pos="73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5.xml"/><Relationship Id="rId7" Type="http://schemas.openxmlformats.org/officeDocument/2006/relationships/oleObject" Target="../embeddings/oleObject10.bin"/><Relationship Id="rId2" Type="http://schemas.openxmlformats.org/officeDocument/2006/relationships/tags" Target="../tags/tag94.xml"/><Relationship Id="rId1" Type="http://schemas.openxmlformats.org/officeDocument/2006/relationships/vmlDrawing" Target="../drawings/vmlDrawing10.vm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3.xml"/><Relationship Id="rId10" Type="http://schemas.openxmlformats.org/officeDocument/2006/relationships/comments" Target="../comments/comment5.xml"/><Relationship Id="rId4" Type="http://schemas.openxmlformats.org/officeDocument/2006/relationships/tags" Target="../tags/tag96.xml"/><Relationship Id="rId9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8.xml"/><Relationship Id="rId7" Type="http://schemas.openxmlformats.org/officeDocument/2006/relationships/oleObject" Target="../embeddings/oleObject11.bin"/><Relationship Id="rId2" Type="http://schemas.openxmlformats.org/officeDocument/2006/relationships/tags" Target="../tags/tag97.xml"/><Relationship Id="rId1" Type="http://schemas.openxmlformats.org/officeDocument/2006/relationships/vmlDrawing" Target="../drawings/vmlDrawing11.vm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9.xml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01.xml"/><Relationship Id="rId7" Type="http://schemas.openxmlformats.org/officeDocument/2006/relationships/oleObject" Target="../embeddings/oleObject12.bin"/><Relationship Id="rId2" Type="http://schemas.openxmlformats.org/officeDocument/2006/relationships/tags" Target="../tags/tag100.xml"/><Relationship Id="rId1" Type="http://schemas.openxmlformats.org/officeDocument/2006/relationships/vmlDrawing" Target="../drawings/vmlDrawing12.v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2.xml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04.xml"/><Relationship Id="rId7" Type="http://schemas.openxmlformats.org/officeDocument/2006/relationships/oleObject" Target="../embeddings/oleObject13.bin"/><Relationship Id="rId2" Type="http://schemas.openxmlformats.org/officeDocument/2006/relationships/tags" Target="../tags/tag103.xml"/><Relationship Id="rId1" Type="http://schemas.openxmlformats.org/officeDocument/2006/relationships/vmlDrawing" Target="../drawings/vmlDrawing13.v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0.emf"/><Relationship Id="rId4" Type="http://schemas.openxmlformats.org/officeDocument/2006/relationships/tags" Target="../tags/tag105.xml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107.xml"/><Relationship Id="rId7" Type="http://schemas.openxmlformats.org/officeDocument/2006/relationships/image" Target="../media/image3.emf"/><Relationship Id="rId2" Type="http://schemas.openxmlformats.org/officeDocument/2006/relationships/tags" Target="../tags/tag106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14.bin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10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10.xml"/><Relationship Id="rId7" Type="http://schemas.openxmlformats.org/officeDocument/2006/relationships/oleObject" Target="../embeddings/oleObject15.bin"/><Relationship Id="rId2" Type="http://schemas.openxmlformats.org/officeDocument/2006/relationships/tags" Target="../tags/tag109.xml"/><Relationship Id="rId1" Type="http://schemas.openxmlformats.org/officeDocument/2006/relationships/vmlDrawing" Target="../drawings/vmlDrawing15.vm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3.xml"/><Relationship Id="rId10" Type="http://schemas.openxmlformats.org/officeDocument/2006/relationships/comments" Target="../comments/comment6.xml"/><Relationship Id="rId4" Type="http://schemas.openxmlformats.org/officeDocument/2006/relationships/tags" Target="../tags/tag111.xml"/><Relationship Id="rId9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13.xml"/><Relationship Id="rId7" Type="http://schemas.openxmlformats.org/officeDocument/2006/relationships/oleObject" Target="../embeddings/oleObject16.bin"/><Relationship Id="rId2" Type="http://schemas.openxmlformats.org/officeDocument/2006/relationships/tags" Target="../tags/tag112.xml"/><Relationship Id="rId1" Type="http://schemas.openxmlformats.org/officeDocument/2006/relationships/vmlDrawing" Target="../drawings/vmlDrawing16.vml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10" Type="http://schemas.openxmlformats.org/officeDocument/2006/relationships/comments" Target="../comments/comment7.xml"/><Relationship Id="rId4" Type="http://schemas.openxmlformats.org/officeDocument/2006/relationships/tags" Target="../tags/tag114.xml"/><Relationship Id="rId9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.xml"/><Relationship Id="rId3" Type="http://schemas.openxmlformats.org/officeDocument/2006/relationships/tags" Target="../tags/tag116.xml"/><Relationship Id="rId7" Type="http://schemas.openxmlformats.org/officeDocument/2006/relationships/tags" Target="../tags/tag120.xml"/><Relationship Id="rId12" Type="http://schemas.openxmlformats.org/officeDocument/2006/relationships/image" Target="../media/image14.png"/><Relationship Id="rId2" Type="http://schemas.openxmlformats.org/officeDocument/2006/relationships/tags" Target="../tags/tag115.xml"/><Relationship Id="rId1" Type="http://schemas.openxmlformats.org/officeDocument/2006/relationships/vmlDrawing" Target="../drawings/vmlDrawing17.vml"/><Relationship Id="rId6" Type="http://schemas.openxmlformats.org/officeDocument/2006/relationships/tags" Target="../tags/tag119.xml"/><Relationship Id="rId11" Type="http://schemas.openxmlformats.org/officeDocument/2006/relationships/image" Target="../media/image3.emf"/><Relationship Id="rId5" Type="http://schemas.openxmlformats.org/officeDocument/2006/relationships/tags" Target="../tags/tag118.xml"/><Relationship Id="rId10" Type="http://schemas.openxmlformats.org/officeDocument/2006/relationships/oleObject" Target="../embeddings/oleObject17.bin"/><Relationship Id="rId4" Type="http://schemas.openxmlformats.org/officeDocument/2006/relationships/tags" Target="../tags/tag117.xml"/><Relationship Id="rId9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22.xml"/><Relationship Id="rId7" Type="http://schemas.openxmlformats.org/officeDocument/2006/relationships/oleObject" Target="../embeddings/oleObject18.bin"/><Relationship Id="rId2" Type="http://schemas.openxmlformats.org/officeDocument/2006/relationships/tags" Target="../tags/tag121.xml"/><Relationship Id="rId1" Type="http://schemas.openxmlformats.org/officeDocument/2006/relationships/vmlDrawing" Target="../drawings/vmlDrawing18.vml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10" Type="http://schemas.openxmlformats.org/officeDocument/2006/relationships/comments" Target="../comments/comment8.xml"/><Relationship Id="rId4" Type="http://schemas.openxmlformats.org/officeDocument/2006/relationships/tags" Target="../tags/tag123.xml"/><Relationship Id="rId9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25.xml"/><Relationship Id="rId7" Type="http://schemas.openxmlformats.org/officeDocument/2006/relationships/oleObject" Target="../embeddings/oleObject19.bin"/><Relationship Id="rId2" Type="http://schemas.openxmlformats.org/officeDocument/2006/relationships/tags" Target="../tags/tag124.xml"/><Relationship Id="rId1" Type="http://schemas.openxmlformats.org/officeDocument/2006/relationships/vmlDrawing" Target="../drawings/vmlDrawing19.vml"/><Relationship Id="rId6" Type="http://schemas.openxmlformats.org/officeDocument/2006/relationships/notesSlide" Target="../notesSlides/notesSlide17.xml"/><Relationship Id="rId11" Type="http://schemas.openxmlformats.org/officeDocument/2006/relationships/comments" Target="../comments/comment9.xml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16.tiff"/><Relationship Id="rId4" Type="http://schemas.openxmlformats.org/officeDocument/2006/relationships/tags" Target="../tags/tag126.xml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m9807/STATA-L1-Workshop.g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28.xml"/><Relationship Id="rId7" Type="http://schemas.openxmlformats.org/officeDocument/2006/relationships/oleObject" Target="../embeddings/oleObject20.bin"/><Relationship Id="rId2" Type="http://schemas.openxmlformats.org/officeDocument/2006/relationships/tags" Target="../tags/tag127.xml"/><Relationship Id="rId1" Type="http://schemas.openxmlformats.org/officeDocument/2006/relationships/vmlDrawing" Target="../drawings/vmlDrawing20.vml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3.xml"/><Relationship Id="rId10" Type="http://schemas.openxmlformats.org/officeDocument/2006/relationships/comments" Target="../comments/comment10.xml"/><Relationship Id="rId4" Type="http://schemas.openxmlformats.org/officeDocument/2006/relationships/tags" Target="../tags/tag129.xml"/><Relationship Id="rId9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31.xml"/><Relationship Id="rId7" Type="http://schemas.openxmlformats.org/officeDocument/2006/relationships/oleObject" Target="../embeddings/oleObject21.bin"/><Relationship Id="rId2" Type="http://schemas.openxmlformats.org/officeDocument/2006/relationships/tags" Target="../tags/tag130.xml"/><Relationship Id="rId1" Type="http://schemas.openxmlformats.org/officeDocument/2006/relationships/vmlDrawing" Target="../drawings/vmlDrawing21.vml"/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2.xml"/><Relationship Id="rId9" Type="http://schemas.openxmlformats.org/officeDocument/2006/relationships/comments" Target="../comments/comment1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geocenter.github.io/StataTraining/portfolio/06_resource/" TargetMode="External"/><Relationship Id="rId13" Type="http://schemas.openxmlformats.org/officeDocument/2006/relationships/hyperlink" Target="mailto:slee19@students.cmc.edu" TargetMode="External"/><Relationship Id="rId3" Type="http://schemas.openxmlformats.org/officeDocument/2006/relationships/tags" Target="../tags/tag134.xml"/><Relationship Id="rId7" Type="http://schemas.openxmlformats.org/officeDocument/2006/relationships/image" Target="../media/image3.emf"/><Relationship Id="rId12" Type="http://schemas.openxmlformats.org/officeDocument/2006/relationships/hyperlink" Target="mailto:theqcl@cmc.edu" TargetMode="External"/><Relationship Id="rId2" Type="http://schemas.openxmlformats.org/officeDocument/2006/relationships/tags" Target="../tags/tag133.xml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oleObject22.bin"/><Relationship Id="rId11" Type="http://schemas.openxmlformats.org/officeDocument/2006/relationships/hyperlink" Target="https://www.princeton.edu/~otorres/Stata/StataTutorial.pdf" TargetMode="External"/><Relationship Id="rId5" Type="http://schemas.openxmlformats.org/officeDocument/2006/relationships/notesSlide" Target="../notesSlides/notesSlide20.xml"/><Relationship Id="rId10" Type="http://schemas.openxmlformats.org/officeDocument/2006/relationships/hyperlink" Target="https://stats.idre.ucla.edu/stata/" TargetMode="External"/><Relationship Id="rId4" Type="http://schemas.openxmlformats.org/officeDocument/2006/relationships/slideLayout" Target="../slideLayouts/slideLayout2.xml"/><Relationship Id="rId9" Type="http://schemas.openxmlformats.org/officeDocument/2006/relationships/hyperlink" Target="http://wlm.userweb.mwn.de/Stata/" TargetMode="Externa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tags" Target="../tags/tag25.xml"/><Relationship Id="rId18" Type="http://schemas.openxmlformats.org/officeDocument/2006/relationships/tags" Target="../tags/tag30.xml"/><Relationship Id="rId26" Type="http://schemas.openxmlformats.org/officeDocument/2006/relationships/tags" Target="../tags/tag38.xml"/><Relationship Id="rId39" Type="http://schemas.openxmlformats.org/officeDocument/2006/relationships/tags" Target="../tags/tag51.xml"/><Relationship Id="rId21" Type="http://schemas.openxmlformats.org/officeDocument/2006/relationships/tags" Target="../tags/tag33.xml"/><Relationship Id="rId34" Type="http://schemas.openxmlformats.org/officeDocument/2006/relationships/tags" Target="../tags/tag46.xml"/><Relationship Id="rId42" Type="http://schemas.openxmlformats.org/officeDocument/2006/relationships/tags" Target="../tags/tag54.xml"/><Relationship Id="rId47" Type="http://schemas.openxmlformats.org/officeDocument/2006/relationships/tags" Target="../tags/tag59.xml"/><Relationship Id="rId50" Type="http://schemas.openxmlformats.org/officeDocument/2006/relationships/tags" Target="../tags/tag62.xml"/><Relationship Id="rId55" Type="http://schemas.openxmlformats.org/officeDocument/2006/relationships/tags" Target="../tags/tag67.xml"/><Relationship Id="rId7" Type="http://schemas.openxmlformats.org/officeDocument/2006/relationships/tags" Target="../tags/tag19.xml"/><Relationship Id="rId2" Type="http://schemas.openxmlformats.org/officeDocument/2006/relationships/tags" Target="../tags/tag14.xml"/><Relationship Id="rId16" Type="http://schemas.openxmlformats.org/officeDocument/2006/relationships/tags" Target="../tags/tag28.xml"/><Relationship Id="rId29" Type="http://schemas.openxmlformats.org/officeDocument/2006/relationships/tags" Target="../tags/tag41.xml"/><Relationship Id="rId11" Type="http://schemas.openxmlformats.org/officeDocument/2006/relationships/tags" Target="../tags/tag23.xml"/><Relationship Id="rId24" Type="http://schemas.openxmlformats.org/officeDocument/2006/relationships/tags" Target="../tags/tag36.xml"/><Relationship Id="rId32" Type="http://schemas.openxmlformats.org/officeDocument/2006/relationships/tags" Target="../tags/tag44.xml"/><Relationship Id="rId37" Type="http://schemas.openxmlformats.org/officeDocument/2006/relationships/tags" Target="../tags/tag49.xml"/><Relationship Id="rId40" Type="http://schemas.openxmlformats.org/officeDocument/2006/relationships/tags" Target="../tags/tag52.xml"/><Relationship Id="rId45" Type="http://schemas.openxmlformats.org/officeDocument/2006/relationships/tags" Target="../tags/tag57.xml"/><Relationship Id="rId53" Type="http://schemas.openxmlformats.org/officeDocument/2006/relationships/tags" Target="../tags/tag65.xml"/><Relationship Id="rId58" Type="http://schemas.openxmlformats.org/officeDocument/2006/relationships/slideLayout" Target="../slideLayouts/slideLayout5.xml"/><Relationship Id="rId5" Type="http://schemas.openxmlformats.org/officeDocument/2006/relationships/tags" Target="../tags/tag17.xml"/><Relationship Id="rId61" Type="http://schemas.openxmlformats.org/officeDocument/2006/relationships/image" Target="../media/image3.emf"/><Relationship Id="rId19" Type="http://schemas.openxmlformats.org/officeDocument/2006/relationships/tags" Target="../tags/tag31.xml"/><Relationship Id="rId14" Type="http://schemas.openxmlformats.org/officeDocument/2006/relationships/tags" Target="../tags/tag26.xml"/><Relationship Id="rId22" Type="http://schemas.openxmlformats.org/officeDocument/2006/relationships/tags" Target="../tags/tag34.xml"/><Relationship Id="rId27" Type="http://schemas.openxmlformats.org/officeDocument/2006/relationships/tags" Target="../tags/tag39.xml"/><Relationship Id="rId30" Type="http://schemas.openxmlformats.org/officeDocument/2006/relationships/tags" Target="../tags/tag42.xml"/><Relationship Id="rId35" Type="http://schemas.openxmlformats.org/officeDocument/2006/relationships/tags" Target="../tags/tag47.xml"/><Relationship Id="rId43" Type="http://schemas.openxmlformats.org/officeDocument/2006/relationships/tags" Target="../tags/tag55.xml"/><Relationship Id="rId48" Type="http://schemas.openxmlformats.org/officeDocument/2006/relationships/tags" Target="../tags/tag60.xml"/><Relationship Id="rId56" Type="http://schemas.openxmlformats.org/officeDocument/2006/relationships/tags" Target="../tags/tag68.xml"/><Relationship Id="rId8" Type="http://schemas.openxmlformats.org/officeDocument/2006/relationships/tags" Target="../tags/tag20.xml"/><Relationship Id="rId51" Type="http://schemas.openxmlformats.org/officeDocument/2006/relationships/tags" Target="../tags/tag63.xml"/><Relationship Id="rId3" Type="http://schemas.openxmlformats.org/officeDocument/2006/relationships/tags" Target="../tags/tag15.xml"/><Relationship Id="rId12" Type="http://schemas.openxmlformats.org/officeDocument/2006/relationships/tags" Target="../tags/tag24.xml"/><Relationship Id="rId17" Type="http://schemas.openxmlformats.org/officeDocument/2006/relationships/tags" Target="../tags/tag29.xml"/><Relationship Id="rId25" Type="http://schemas.openxmlformats.org/officeDocument/2006/relationships/tags" Target="../tags/tag37.xml"/><Relationship Id="rId33" Type="http://schemas.openxmlformats.org/officeDocument/2006/relationships/tags" Target="../tags/tag45.xml"/><Relationship Id="rId38" Type="http://schemas.openxmlformats.org/officeDocument/2006/relationships/tags" Target="../tags/tag50.xml"/><Relationship Id="rId46" Type="http://schemas.openxmlformats.org/officeDocument/2006/relationships/tags" Target="../tags/tag58.xml"/><Relationship Id="rId59" Type="http://schemas.openxmlformats.org/officeDocument/2006/relationships/notesSlide" Target="../notesSlides/notesSlide3.xml"/><Relationship Id="rId20" Type="http://schemas.openxmlformats.org/officeDocument/2006/relationships/tags" Target="../tags/tag32.xml"/><Relationship Id="rId41" Type="http://schemas.openxmlformats.org/officeDocument/2006/relationships/tags" Target="../tags/tag53.xml"/><Relationship Id="rId54" Type="http://schemas.openxmlformats.org/officeDocument/2006/relationships/tags" Target="../tags/tag66.xml"/><Relationship Id="rId1" Type="http://schemas.openxmlformats.org/officeDocument/2006/relationships/vmlDrawing" Target="../drawings/vmlDrawing5.vml"/><Relationship Id="rId6" Type="http://schemas.openxmlformats.org/officeDocument/2006/relationships/tags" Target="../tags/tag18.xml"/><Relationship Id="rId15" Type="http://schemas.openxmlformats.org/officeDocument/2006/relationships/tags" Target="../tags/tag27.xml"/><Relationship Id="rId23" Type="http://schemas.openxmlformats.org/officeDocument/2006/relationships/tags" Target="../tags/tag35.xml"/><Relationship Id="rId28" Type="http://schemas.openxmlformats.org/officeDocument/2006/relationships/tags" Target="../tags/tag40.xml"/><Relationship Id="rId36" Type="http://schemas.openxmlformats.org/officeDocument/2006/relationships/tags" Target="../tags/tag48.xml"/><Relationship Id="rId49" Type="http://schemas.openxmlformats.org/officeDocument/2006/relationships/tags" Target="../tags/tag61.xml"/><Relationship Id="rId57" Type="http://schemas.openxmlformats.org/officeDocument/2006/relationships/tags" Target="../tags/tag69.xml"/><Relationship Id="rId10" Type="http://schemas.openxmlformats.org/officeDocument/2006/relationships/tags" Target="../tags/tag22.xml"/><Relationship Id="rId31" Type="http://schemas.openxmlformats.org/officeDocument/2006/relationships/tags" Target="../tags/tag43.xml"/><Relationship Id="rId44" Type="http://schemas.openxmlformats.org/officeDocument/2006/relationships/tags" Target="../tags/tag56.xml"/><Relationship Id="rId52" Type="http://schemas.openxmlformats.org/officeDocument/2006/relationships/tags" Target="../tags/tag64.xml"/><Relationship Id="rId60" Type="http://schemas.openxmlformats.org/officeDocument/2006/relationships/oleObject" Target="../embeddings/oleObject5.bin"/><Relationship Id="rId4" Type="http://schemas.openxmlformats.org/officeDocument/2006/relationships/tags" Target="../tags/tag16.xml"/><Relationship Id="rId9" Type="http://schemas.openxmlformats.org/officeDocument/2006/relationships/tags" Target="../tags/tag2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77.xml"/><Relationship Id="rId13" Type="http://schemas.openxmlformats.org/officeDocument/2006/relationships/notesSlide" Target="../notesSlides/notesSlide4.xml"/><Relationship Id="rId3" Type="http://schemas.openxmlformats.org/officeDocument/2006/relationships/tags" Target="../tags/tag72.xml"/><Relationship Id="rId7" Type="http://schemas.openxmlformats.org/officeDocument/2006/relationships/tags" Target="../tags/tag76.xml"/><Relationship Id="rId12" Type="http://schemas.openxmlformats.org/officeDocument/2006/relationships/slideLayout" Target="../slideLayouts/slideLayout3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6" Type="http://schemas.openxmlformats.org/officeDocument/2006/relationships/tags" Target="../tags/tag75.xml"/><Relationship Id="rId11" Type="http://schemas.openxmlformats.org/officeDocument/2006/relationships/tags" Target="../tags/tag80.xml"/><Relationship Id="rId5" Type="http://schemas.openxmlformats.org/officeDocument/2006/relationships/tags" Target="../tags/tag74.xml"/><Relationship Id="rId15" Type="http://schemas.openxmlformats.org/officeDocument/2006/relationships/comments" Target="../comments/comment1.xml"/><Relationship Id="rId10" Type="http://schemas.openxmlformats.org/officeDocument/2006/relationships/tags" Target="../tags/tag79.xml"/><Relationship Id="rId4" Type="http://schemas.openxmlformats.org/officeDocument/2006/relationships/tags" Target="../tags/tag73.xml"/><Relationship Id="rId9" Type="http://schemas.openxmlformats.org/officeDocument/2006/relationships/tags" Target="../tags/tag78.xml"/><Relationship Id="rId1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1.xml"/><Relationship Id="rId4" Type="http://schemas.openxmlformats.org/officeDocument/2006/relationships/comments" Target="../comments/commen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83.xml"/><Relationship Id="rId7" Type="http://schemas.openxmlformats.org/officeDocument/2006/relationships/oleObject" Target="../embeddings/oleObject6.bin"/><Relationship Id="rId2" Type="http://schemas.openxmlformats.org/officeDocument/2006/relationships/tags" Target="../tags/tag82.xml"/><Relationship Id="rId1" Type="http://schemas.openxmlformats.org/officeDocument/2006/relationships/vmlDrawing" Target="../drawings/vmlDrawing6.v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4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86.xml"/><Relationship Id="rId7" Type="http://schemas.openxmlformats.org/officeDocument/2006/relationships/oleObject" Target="../embeddings/oleObject7.bin"/><Relationship Id="rId2" Type="http://schemas.openxmlformats.org/officeDocument/2006/relationships/tags" Target="../tags/tag85.xml"/><Relationship Id="rId1" Type="http://schemas.openxmlformats.org/officeDocument/2006/relationships/vmlDrawing" Target="../drawings/vmlDrawing7.v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10" Type="http://schemas.openxmlformats.org/officeDocument/2006/relationships/comments" Target="../comments/comment3.xml"/><Relationship Id="rId4" Type="http://schemas.openxmlformats.org/officeDocument/2006/relationships/tags" Target="../tags/tag87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89.xml"/><Relationship Id="rId7" Type="http://schemas.openxmlformats.org/officeDocument/2006/relationships/oleObject" Target="../embeddings/oleObject8.bin"/><Relationship Id="rId2" Type="http://schemas.openxmlformats.org/officeDocument/2006/relationships/tags" Target="../tags/tag88.xml"/><Relationship Id="rId1" Type="http://schemas.openxmlformats.org/officeDocument/2006/relationships/vmlDrawing" Target="../drawings/vmlDrawing8.v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0.xml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2.xml"/><Relationship Id="rId7" Type="http://schemas.openxmlformats.org/officeDocument/2006/relationships/oleObject" Target="../embeddings/oleObject9.bin"/><Relationship Id="rId2" Type="http://schemas.openxmlformats.org/officeDocument/2006/relationships/tags" Target="../tags/tag91.xml"/><Relationship Id="rId1" Type="http://schemas.openxmlformats.org/officeDocument/2006/relationships/vmlDrawing" Target="../drawings/vmlDrawing9.v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10" Type="http://schemas.openxmlformats.org/officeDocument/2006/relationships/comments" Target="../comments/comment4.xml"/><Relationship Id="rId4" Type="http://schemas.openxmlformats.org/officeDocument/2006/relationships/tags" Target="../tags/tag93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F1C9D6-C38F-4E9B-8A66-4F50CA639A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Stata (Level 1 – Data) Workshop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0DA5715-8C91-4548-8B7E-F0266805DA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Quantitative and Computing Lab (QCL)</a:t>
            </a:r>
          </a:p>
        </p:txBody>
      </p:sp>
      <p:sp>
        <p:nvSpPr>
          <p:cNvPr id="38" name="Rechteck 17">
            <a:extLst>
              <a:ext uri="{FF2B5EF4-FFF2-40B4-BE49-F238E27FC236}">
                <a16:creationId xmlns:a16="http://schemas.microsoft.com/office/drawing/2014/main" id="{954ABD91-11E8-4F17-A990-9AC243BAFD64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 rot="16200000">
            <a:off x="218628" y="4629268"/>
            <a:ext cx="794646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ctr" eaLnBrk="0" hangingPunct="0">
              <a:spcAft>
                <a:spcPct val="0"/>
              </a:spcAft>
            </a:pPr>
            <a:r>
              <a:rPr lang="en-US" sz="1600">
                <a:latin typeface="Arial" panose="020B0604020202020204" pitchFamily="34" charset="0"/>
              </a:rPr>
              <a:t>Text</a:t>
            </a:r>
          </a:p>
        </p:txBody>
      </p:sp>
      <p:sp>
        <p:nvSpPr>
          <p:cNvPr id="39" name="Rechteck 19">
            <a:extLst>
              <a:ext uri="{FF2B5EF4-FFF2-40B4-BE49-F238E27FC236}">
                <a16:creationId xmlns:a16="http://schemas.microsoft.com/office/drawing/2014/main" id="{F4D8E79F-F38D-415C-A6AF-C2EF95CB78D0}"/>
              </a:ext>
            </a:extLst>
          </p:cNvPr>
          <p:cNvSpPr/>
          <p:nvPr>
            <p:custDataLst>
              <p:tags r:id="rId2"/>
            </p:custDataLst>
          </p:nvPr>
        </p:nvSpPr>
        <p:spPr bwMode="auto">
          <a:xfrm rot="16200000">
            <a:off x="218628" y="3712368"/>
            <a:ext cx="794646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ctr" eaLnBrk="0" hangingPunct="0">
              <a:spcAft>
                <a:spcPct val="0"/>
              </a:spcAft>
            </a:pPr>
            <a:r>
              <a:rPr lang="en-US" sz="1600">
                <a:latin typeface="Arial" panose="020B0604020202020204" pitchFamily="34" charset="0"/>
              </a:rPr>
              <a:t>Text</a:t>
            </a:r>
          </a:p>
        </p:txBody>
      </p:sp>
      <p:sp>
        <p:nvSpPr>
          <p:cNvPr id="40" name="Rechteck 20">
            <a:extLst>
              <a:ext uri="{FF2B5EF4-FFF2-40B4-BE49-F238E27FC236}">
                <a16:creationId xmlns:a16="http://schemas.microsoft.com/office/drawing/2014/main" id="{0BA67AD8-D74B-4508-8D8B-B43AC69CB3D4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 rot="16200000">
            <a:off x="218628" y="2793772"/>
            <a:ext cx="794646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ctr" eaLnBrk="0" hangingPunct="0">
              <a:spcAft>
                <a:spcPct val="0"/>
              </a:spcAft>
            </a:pPr>
            <a:r>
              <a:rPr lang="en-US" sz="1600">
                <a:latin typeface="Arial" panose="020B0604020202020204" pitchFamily="34" charset="0"/>
              </a:rPr>
              <a:t>Text</a:t>
            </a:r>
          </a:p>
        </p:txBody>
      </p:sp>
      <p:sp>
        <p:nvSpPr>
          <p:cNvPr id="41" name="Rechteck 21">
            <a:extLst>
              <a:ext uri="{FF2B5EF4-FFF2-40B4-BE49-F238E27FC236}">
                <a16:creationId xmlns:a16="http://schemas.microsoft.com/office/drawing/2014/main" id="{E3E59514-9109-4840-B5F4-3EE60F233614}"/>
              </a:ext>
            </a:extLst>
          </p:cNvPr>
          <p:cNvSpPr/>
          <p:nvPr>
            <p:custDataLst>
              <p:tags r:id="rId4"/>
            </p:custDataLst>
          </p:nvPr>
        </p:nvSpPr>
        <p:spPr bwMode="auto">
          <a:xfrm rot="16200000">
            <a:off x="218628" y="1876873"/>
            <a:ext cx="794646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0000" tIns="46800" rIns="90000" bIns="46800" anchor="ctr"/>
          <a:lstStyle/>
          <a:p>
            <a:pPr algn="ctr" eaLnBrk="0" hangingPunct="0">
              <a:spcAft>
                <a:spcPct val="0"/>
              </a:spcAft>
            </a:pPr>
            <a:r>
              <a:rPr lang="en-US" sz="1600">
                <a:latin typeface="Arial" panose="020B0604020202020204" pitchFamily="34" charset="0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471284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7FE649E9-0CEA-4664-B51A-AA09184F234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822481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0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7FE649E9-0CEA-4664-B51A-AA09184F23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F825702C-6573-4488-B9C6-52709C292F6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3620A916-E870-4461-9199-44FF72A1A70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76691" y="2052977"/>
            <a:ext cx="5305711" cy="3895043"/>
          </a:xfrm>
        </p:spPr>
        <p:txBody>
          <a:bodyPr anchor="ctr"/>
          <a:lstStyle/>
          <a:p>
            <a:pPr>
              <a:spcAft>
                <a:spcPts val="1200"/>
              </a:spcAft>
            </a:pPr>
            <a:r>
              <a:rPr lang="en-US" sz="2000" b="1" dirty="0">
                <a:latin typeface="Roboto" panose="02000000000000000000" pitchFamily="2" charset="0"/>
              </a:rPr>
              <a:t>Common Storage Types</a:t>
            </a:r>
          </a:p>
          <a:p>
            <a:pPr lvl="1">
              <a:spcAft>
                <a:spcPts val="600"/>
              </a:spcAft>
            </a:pPr>
            <a:r>
              <a:rPr lang="en-US" dirty="0">
                <a:latin typeface="Roboto" panose="02000000000000000000" pitchFamily="2" charset="0"/>
              </a:rPr>
              <a:t>byte: integer values between -127 and 100</a:t>
            </a:r>
          </a:p>
          <a:p>
            <a:pPr lvl="1">
              <a:spcAft>
                <a:spcPts val="600"/>
              </a:spcAft>
            </a:pPr>
            <a:r>
              <a:rPr lang="en-US" dirty="0">
                <a:latin typeface="Roboto" panose="02000000000000000000" pitchFamily="2" charset="0"/>
              </a:rPr>
              <a:t>int: integer values between -32,767 and 32,740</a:t>
            </a:r>
          </a:p>
          <a:p>
            <a:pPr lvl="1">
              <a:spcAft>
                <a:spcPts val="600"/>
              </a:spcAft>
            </a:pPr>
            <a:r>
              <a:rPr lang="en-US" dirty="0">
                <a:latin typeface="Roboto" panose="02000000000000000000" pitchFamily="2" charset="0"/>
              </a:rPr>
              <a:t>long: integer values between -2,147,483,647 and 2,147,483,620</a:t>
            </a:r>
          </a:p>
          <a:p>
            <a:pPr lvl="1">
              <a:spcAft>
                <a:spcPts val="600"/>
              </a:spcAft>
            </a:pPr>
            <a:r>
              <a:rPr lang="en-US" dirty="0">
                <a:latin typeface="Roboto" panose="02000000000000000000" pitchFamily="2" charset="0"/>
              </a:rPr>
              <a:t>float: real numbers (i.e., numbers with decimal points) with about 8 digits of accuracy</a:t>
            </a:r>
          </a:p>
          <a:p>
            <a:pPr lvl="1">
              <a:spcAft>
                <a:spcPts val="600"/>
              </a:spcAft>
            </a:pPr>
            <a:r>
              <a:rPr lang="en-US" dirty="0">
                <a:latin typeface="Roboto" panose="02000000000000000000" pitchFamily="2" charset="0"/>
              </a:rPr>
              <a:t>double: real numbers (i.e., numbers with decimal points) with about 16 digits of accuracy</a:t>
            </a:r>
          </a:p>
          <a:p>
            <a:pPr lvl="1">
              <a:spcAft>
                <a:spcPts val="600"/>
              </a:spcAft>
            </a:pPr>
            <a:r>
              <a:rPr lang="en-US" dirty="0">
                <a:latin typeface="Roboto" panose="02000000000000000000" pitchFamily="2" charset="0"/>
              </a:rPr>
              <a:t>str3: string values with a maximum length of 3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latin typeface="Roboto" panose="02000000000000000000" pitchFamily="2" charset="0"/>
              </a:rPr>
              <a:t>What does having string values imply about the variable? (winner16 is a string variable!)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C8F8E1E-EE47-4F7F-B059-A9D54180CB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indent="0"/>
            <a:r>
              <a:rPr lang="en-US" sz="2100">
                <a:latin typeface="+mn-lt"/>
              </a:rPr>
              <a:t>Whenever you use </a:t>
            </a:r>
            <a:r>
              <a:rPr lang="en-US" sz="2100" i="1">
                <a:latin typeface="+mn-lt"/>
              </a:rPr>
              <a:t>import</a:t>
            </a:r>
            <a:r>
              <a:rPr lang="en-US" sz="2100">
                <a:latin typeface="+mn-lt"/>
              </a:rPr>
              <a:t> function, it outputs a message that indicates the numbers of variables and observations in the dataset. For more details, use </a:t>
            </a:r>
            <a:r>
              <a:rPr lang="en-US" sz="2100" i="1">
                <a:latin typeface="+mn-lt"/>
              </a:rPr>
              <a:t>describe</a:t>
            </a:r>
            <a:endParaRPr lang="en-US" sz="210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F5E330-73CB-4527-962F-60CC4E682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Define data</a:t>
            </a:r>
            <a:endParaRPr lang="en-US" dirty="0">
              <a:latin typeface="+mn-lt"/>
            </a:endParaRPr>
          </a:p>
        </p:txBody>
      </p:sp>
      <p:pic>
        <p:nvPicPr>
          <p:cNvPr id="6" name="Content Placeholder 33" descr="Table&#10;&#10;Description automatically generated">
            <a:extLst>
              <a:ext uri="{FF2B5EF4-FFF2-40B4-BE49-F238E27FC236}">
                <a16:creationId xmlns:a16="http://schemas.microsoft.com/office/drawing/2014/main" id="{EFCB8421-6A1D-49C8-B8D3-679490B3E4E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75" r="5460" b="62362"/>
          <a:stretch/>
        </p:blipFill>
        <p:spPr>
          <a:xfrm>
            <a:off x="758791" y="2175553"/>
            <a:ext cx="5156519" cy="3649893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B99AA8FD-F2E1-4E6A-9584-120B4C13F938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43" name="on" hidden="1">
              <a:extLst>
                <a:ext uri="{FF2B5EF4-FFF2-40B4-BE49-F238E27FC236}">
                  <a16:creationId xmlns:a16="http://schemas.microsoft.com/office/drawing/2014/main" id="{9AABCF41-B1D1-4615-B981-EC18E40CA7A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4" name="off" hidden="1">
              <a:extLst>
                <a:ext uri="{FF2B5EF4-FFF2-40B4-BE49-F238E27FC236}">
                  <a16:creationId xmlns:a16="http://schemas.microsoft.com/office/drawing/2014/main" id="{259A5AFE-71EB-4060-AFFC-301413D2C87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5" name="1">
              <a:extLst>
                <a:ext uri="{FF2B5EF4-FFF2-40B4-BE49-F238E27FC236}">
                  <a16:creationId xmlns:a16="http://schemas.microsoft.com/office/drawing/2014/main" id="{AF347A48-B1F7-465C-AD55-2F0DC182BB63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46" name="2">
              <a:extLst>
                <a:ext uri="{FF2B5EF4-FFF2-40B4-BE49-F238E27FC236}">
                  <a16:creationId xmlns:a16="http://schemas.microsoft.com/office/drawing/2014/main" id="{93F7FC3E-3868-4182-A30A-B935845604B6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47" name="3">
              <a:extLst>
                <a:ext uri="{FF2B5EF4-FFF2-40B4-BE49-F238E27FC236}">
                  <a16:creationId xmlns:a16="http://schemas.microsoft.com/office/drawing/2014/main" id="{F0D15E3D-F8D4-4FB6-86E6-9042E10B5035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8" name="4">
              <a:extLst>
                <a:ext uri="{FF2B5EF4-FFF2-40B4-BE49-F238E27FC236}">
                  <a16:creationId xmlns:a16="http://schemas.microsoft.com/office/drawing/2014/main" id="{411907EE-B64D-4C74-A7D9-1CE73A5C3AF3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9" name="5">
              <a:extLst>
                <a:ext uri="{FF2B5EF4-FFF2-40B4-BE49-F238E27FC236}">
                  <a16:creationId xmlns:a16="http://schemas.microsoft.com/office/drawing/2014/main" id="{9C6169E1-F9DE-42B7-9564-B7B20D8E9C3B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50" name="6">
              <a:extLst>
                <a:ext uri="{FF2B5EF4-FFF2-40B4-BE49-F238E27FC236}">
                  <a16:creationId xmlns:a16="http://schemas.microsoft.com/office/drawing/2014/main" id="{6A790F30-BC23-4636-949B-C2ED6558114D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51" name="7">
              <a:extLst>
                <a:ext uri="{FF2B5EF4-FFF2-40B4-BE49-F238E27FC236}">
                  <a16:creationId xmlns:a16="http://schemas.microsoft.com/office/drawing/2014/main" id="{6B3996BF-AD6F-4B38-A4BA-E993E2F18605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52" name="8" hidden="1">
              <a:extLst>
                <a:ext uri="{FF2B5EF4-FFF2-40B4-BE49-F238E27FC236}">
                  <a16:creationId xmlns:a16="http://schemas.microsoft.com/office/drawing/2014/main" id="{A7D34C96-4B48-49DF-8B7E-1CBF4BCB9D4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53" name="9" hidden="1">
              <a:extLst>
                <a:ext uri="{FF2B5EF4-FFF2-40B4-BE49-F238E27FC236}">
                  <a16:creationId xmlns:a16="http://schemas.microsoft.com/office/drawing/2014/main" id="{30D491D5-30EC-4825-B508-A05D81578BE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54" name="10" hidden="1">
              <a:extLst>
                <a:ext uri="{FF2B5EF4-FFF2-40B4-BE49-F238E27FC236}">
                  <a16:creationId xmlns:a16="http://schemas.microsoft.com/office/drawing/2014/main" id="{F6A355B5-E7A3-4D9E-ADA9-C74267B3951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55" name="11" hidden="1">
              <a:extLst>
                <a:ext uri="{FF2B5EF4-FFF2-40B4-BE49-F238E27FC236}">
                  <a16:creationId xmlns:a16="http://schemas.microsoft.com/office/drawing/2014/main" id="{929FABC6-CE23-48C6-A80F-9AAF553BC13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56" name="12" hidden="1">
              <a:extLst>
                <a:ext uri="{FF2B5EF4-FFF2-40B4-BE49-F238E27FC236}">
                  <a16:creationId xmlns:a16="http://schemas.microsoft.com/office/drawing/2014/main" id="{3B4FAB55-C682-4224-98E7-CD725A4C76C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57" name="13" hidden="1">
              <a:extLst>
                <a:ext uri="{FF2B5EF4-FFF2-40B4-BE49-F238E27FC236}">
                  <a16:creationId xmlns:a16="http://schemas.microsoft.com/office/drawing/2014/main" id="{DE0C6E63-6708-46D7-BC43-280ADE2BB63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8" name="14" hidden="1">
              <a:extLst>
                <a:ext uri="{FF2B5EF4-FFF2-40B4-BE49-F238E27FC236}">
                  <a16:creationId xmlns:a16="http://schemas.microsoft.com/office/drawing/2014/main" id="{67310ACD-522A-42D6-BE79-52AD8D0E424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9" name="15" hidden="1">
              <a:extLst>
                <a:ext uri="{FF2B5EF4-FFF2-40B4-BE49-F238E27FC236}">
                  <a16:creationId xmlns:a16="http://schemas.microsoft.com/office/drawing/2014/main" id="{F9B83B8F-D667-4207-8816-C11DDAEF1C7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60" name="16" hidden="1">
              <a:extLst>
                <a:ext uri="{FF2B5EF4-FFF2-40B4-BE49-F238E27FC236}">
                  <a16:creationId xmlns:a16="http://schemas.microsoft.com/office/drawing/2014/main" id="{283B645D-8AAB-40FE-992D-B9F30A0B012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61" name="17" hidden="1">
              <a:extLst>
                <a:ext uri="{FF2B5EF4-FFF2-40B4-BE49-F238E27FC236}">
                  <a16:creationId xmlns:a16="http://schemas.microsoft.com/office/drawing/2014/main" id="{B4292D36-2FDE-4D4D-A3D2-DF36BAD37F7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62" name="18" hidden="1">
              <a:extLst>
                <a:ext uri="{FF2B5EF4-FFF2-40B4-BE49-F238E27FC236}">
                  <a16:creationId xmlns:a16="http://schemas.microsoft.com/office/drawing/2014/main" id="{44A97E41-93DC-4617-B470-F86FFA75118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63" name="19" hidden="1">
              <a:extLst>
                <a:ext uri="{FF2B5EF4-FFF2-40B4-BE49-F238E27FC236}">
                  <a16:creationId xmlns:a16="http://schemas.microsoft.com/office/drawing/2014/main" id="{76E11DB7-3429-4466-B894-A0378A7748C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64" name="20" hidden="1">
              <a:extLst>
                <a:ext uri="{FF2B5EF4-FFF2-40B4-BE49-F238E27FC236}">
                  <a16:creationId xmlns:a16="http://schemas.microsoft.com/office/drawing/2014/main" id="{FB2EC31B-754C-4235-9E2E-8F10C3BDAB5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65" name="21" hidden="1">
              <a:extLst>
                <a:ext uri="{FF2B5EF4-FFF2-40B4-BE49-F238E27FC236}">
                  <a16:creationId xmlns:a16="http://schemas.microsoft.com/office/drawing/2014/main" id="{4556919D-4EB4-4D64-9EC8-430B2F0AF91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66" name="22" hidden="1">
              <a:extLst>
                <a:ext uri="{FF2B5EF4-FFF2-40B4-BE49-F238E27FC236}">
                  <a16:creationId xmlns:a16="http://schemas.microsoft.com/office/drawing/2014/main" id="{B5D7FCAC-3A50-4087-92DC-C071AC835BA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67" name="23" hidden="1">
              <a:extLst>
                <a:ext uri="{FF2B5EF4-FFF2-40B4-BE49-F238E27FC236}">
                  <a16:creationId xmlns:a16="http://schemas.microsoft.com/office/drawing/2014/main" id="{12A3084E-BB1A-46B0-8881-F9775142F7E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8" name="24" hidden="1">
              <a:extLst>
                <a:ext uri="{FF2B5EF4-FFF2-40B4-BE49-F238E27FC236}">
                  <a16:creationId xmlns:a16="http://schemas.microsoft.com/office/drawing/2014/main" id="{DB54B7EE-F4A9-4006-B127-161147B78C1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9" name="25" hidden="1">
              <a:extLst>
                <a:ext uri="{FF2B5EF4-FFF2-40B4-BE49-F238E27FC236}">
                  <a16:creationId xmlns:a16="http://schemas.microsoft.com/office/drawing/2014/main" id="{8097E01F-99DA-4728-864F-9674708F541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70" name="26" hidden="1">
              <a:extLst>
                <a:ext uri="{FF2B5EF4-FFF2-40B4-BE49-F238E27FC236}">
                  <a16:creationId xmlns:a16="http://schemas.microsoft.com/office/drawing/2014/main" id="{37DF285D-1C64-4D9B-A4F5-562A0F9C34F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4906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050F230-01C5-414D-82BD-CF0AACD029B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692539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4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050F230-01C5-414D-82BD-CF0AACD029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9E7D71D2-4AF5-49DC-8871-81124CBBF69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81B020-C689-435A-B4B8-DBFAA0016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363" y="314131"/>
            <a:ext cx="8900160" cy="609600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cs typeface="Calibri Light"/>
              </a:rPr>
              <a:t>Summary Statistics</a:t>
            </a:r>
            <a:endParaRPr lang="en-US" dirty="0">
              <a:latin typeface="Roboto" panose="02000000000000000000" pitchFamily="2" charset="0"/>
            </a:endParaRPr>
          </a:p>
        </p:txBody>
      </p:sp>
      <p:sp>
        <p:nvSpPr>
          <p:cNvPr id="41" name="Content Placeholder 1">
            <a:extLst>
              <a:ext uri="{FF2B5EF4-FFF2-40B4-BE49-F238E27FC236}">
                <a16:creationId xmlns:a16="http://schemas.microsoft.com/office/drawing/2014/main" id="{CC5719FF-EFF1-4BF9-9104-AF1E41030B65}"/>
              </a:ext>
            </a:extLst>
          </p:cNvPr>
          <p:cNvSpPr txBox="1">
            <a:spLocks/>
          </p:cNvSpPr>
          <p:nvPr/>
        </p:nvSpPr>
        <p:spPr>
          <a:xfrm>
            <a:off x="666730" y="1406153"/>
            <a:ext cx="5295037" cy="404569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6731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6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534617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801925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0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1069232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7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133654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1884866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569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0273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975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000" b="1" i="1" dirty="0">
                <a:latin typeface="Roboto" panose="02000000000000000000" pitchFamily="2" charset="0"/>
              </a:rPr>
              <a:t>summarize</a:t>
            </a:r>
            <a:r>
              <a:rPr lang="en-US" sz="2000" i="1" dirty="0">
                <a:latin typeface="Roboto" panose="02000000000000000000" pitchFamily="2" charset="0"/>
              </a:rPr>
              <a:t> </a:t>
            </a:r>
            <a:r>
              <a:rPr lang="en-US" sz="2000" dirty="0">
                <a:latin typeface="Roboto" panose="02000000000000000000" pitchFamily="2" charset="0"/>
              </a:rPr>
              <a:t>function can be used to see a more detailed information of the imported data: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Observations: number of observations in the variable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Mean: Mean (Average) Value of the variable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Standard Deviation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Min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Max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36E2EC7-00BF-4D6D-B19B-C518D2552C6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38" name="on" hidden="1">
              <a:extLst>
                <a:ext uri="{FF2B5EF4-FFF2-40B4-BE49-F238E27FC236}">
                  <a16:creationId xmlns:a16="http://schemas.microsoft.com/office/drawing/2014/main" id="{B3DEA443-110D-4537-9F30-23FAB7BC8E8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9" name="off" hidden="1">
              <a:extLst>
                <a:ext uri="{FF2B5EF4-FFF2-40B4-BE49-F238E27FC236}">
                  <a16:creationId xmlns:a16="http://schemas.microsoft.com/office/drawing/2014/main" id="{2A7A084B-CB6B-441A-A50F-6EA67FA8BE5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0" name="1">
              <a:extLst>
                <a:ext uri="{FF2B5EF4-FFF2-40B4-BE49-F238E27FC236}">
                  <a16:creationId xmlns:a16="http://schemas.microsoft.com/office/drawing/2014/main" id="{DA556377-1A40-44D8-A178-79BF987E3AD4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42" name="2">
              <a:extLst>
                <a:ext uri="{FF2B5EF4-FFF2-40B4-BE49-F238E27FC236}">
                  <a16:creationId xmlns:a16="http://schemas.microsoft.com/office/drawing/2014/main" id="{4852F2FA-AA1F-4F3B-922C-7035EEB87E5A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43" name="3">
              <a:extLst>
                <a:ext uri="{FF2B5EF4-FFF2-40B4-BE49-F238E27FC236}">
                  <a16:creationId xmlns:a16="http://schemas.microsoft.com/office/drawing/2014/main" id="{1A643E43-64BB-4F75-8521-5EC3F8713CC0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4" name="4">
              <a:extLst>
                <a:ext uri="{FF2B5EF4-FFF2-40B4-BE49-F238E27FC236}">
                  <a16:creationId xmlns:a16="http://schemas.microsoft.com/office/drawing/2014/main" id="{741C9D4A-A44F-4D6F-B4A1-B84AB87AACAB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5" name="5">
              <a:extLst>
                <a:ext uri="{FF2B5EF4-FFF2-40B4-BE49-F238E27FC236}">
                  <a16:creationId xmlns:a16="http://schemas.microsoft.com/office/drawing/2014/main" id="{F8870B1E-06A9-4B37-A2C2-E1A91C538E0A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46" name="6">
              <a:extLst>
                <a:ext uri="{FF2B5EF4-FFF2-40B4-BE49-F238E27FC236}">
                  <a16:creationId xmlns:a16="http://schemas.microsoft.com/office/drawing/2014/main" id="{8D27B27C-96A9-4EE4-8A7B-343E8047CDEF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47" name="7">
              <a:extLst>
                <a:ext uri="{FF2B5EF4-FFF2-40B4-BE49-F238E27FC236}">
                  <a16:creationId xmlns:a16="http://schemas.microsoft.com/office/drawing/2014/main" id="{E4CDD8CC-C8D8-4366-A29F-86E35EDE2D3C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48" name="8" hidden="1">
              <a:extLst>
                <a:ext uri="{FF2B5EF4-FFF2-40B4-BE49-F238E27FC236}">
                  <a16:creationId xmlns:a16="http://schemas.microsoft.com/office/drawing/2014/main" id="{92E557CB-BBE9-4D82-89E1-A8E91389A69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49" name="9" hidden="1">
              <a:extLst>
                <a:ext uri="{FF2B5EF4-FFF2-40B4-BE49-F238E27FC236}">
                  <a16:creationId xmlns:a16="http://schemas.microsoft.com/office/drawing/2014/main" id="{5B3524A7-46A4-4D37-B5B7-A4446D23BC9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50" name="10" hidden="1">
              <a:extLst>
                <a:ext uri="{FF2B5EF4-FFF2-40B4-BE49-F238E27FC236}">
                  <a16:creationId xmlns:a16="http://schemas.microsoft.com/office/drawing/2014/main" id="{9E86E51F-C203-41E6-92BA-28A2D97DA6F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51" name="11" hidden="1">
              <a:extLst>
                <a:ext uri="{FF2B5EF4-FFF2-40B4-BE49-F238E27FC236}">
                  <a16:creationId xmlns:a16="http://schemas.microsoft.com/office/drawing/2014/main" id="{F72CC797-AB1E-4F1B-8769-4B60739550E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52" name="12" hidden="1">
              <a:extLst>
                <a:ext uri="{FF2B5EF4-FFF2-40B4-BE49-F238E27FC236}">
                  <a16:creationId xmlns:a16="http://schemas.microsoft.com/office/drawing/2014/main" id="{CC2C5173-B41E-4548-879C-2B8D7695C53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53" name="13" hidden="1">
              <a:extLst>
                <a:ext uri="{FF2B5EF4-FFF2-40B4-BE49-F238E27FC236}">
                  <a16:creationId xmlns:a16="http://schemas.microsoft.com/office/drawing/2014/main" id="{AB30744D-F982-440B-B098-9843E94206E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4" name="14" hidden="1">
              <a:extLst>
                <a:ext uri="{FF2B5EF4-FFF2-40B4-BE49-F238E27FC236}">
                  <a16:creationId xmlns:a16="http://schemas.microsoft.com/office/drawing/2014/main" id="{AE7FE46B-F82F-46CD-9CB2-FA8B464F27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5" name="15" hidden="1">
              <a:extLst>
                <a:ext uri="{FF2B5EF4-FFF2-40B4-BE49-F238E27FC236}">
                  <a16:creationId xmlns:a16="http://schemas.microsoft.com/office/drawing/2014/main" id="{C06FEB2A-1024-4E91-A76F-C6E8AC35981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56" name="16" hidden="1">
              <a:extLst>
                <a:ext uri="{FF2B5EF4-FFF2-40B4-BE49-F238E27FC236}">
                  <a16:creationId xmlns:a16="http://schemas.microsoft.com/office/drawing/2014/main" id="{5E082F6A-4623-43D7-9214-984D42812ED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57" name="17" hidden="1">
              <a:extLst>
                <a:ext uri="{FF2B5EF4-FFF2-40B4-BE49-F238E27FC236}">
                  <a16:creationId xmlns:a16="http://schemas.microsoft.com/office/drawing/2014/main" id="{F7E55BFF-3887-4D5F-BA44-28F4F847D95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58" name="18" hidden="1">
              <a:extLst>
                <a:ext uri="{FF2B5EF4-FFF2-40B4-BE49-F238E27FC236}">
                  <a16:creationId xmlns:a16="http://schemas.microsoft.com/office/drawing/2014/main" id="{71E03460-D1F3-4A32-A75D-BABA6E4644C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59" name="19" hidden="1">
              <a:extLst>
                <a:ext uri="{FF2B5EF4-FFF2-40B4-BE49-F238E27FC236}">
                  <a16:creationId xmlns:a16="http://schemas.microsoft.com/office/drawing/2014/main" id="{FDCBBF9E-E667-4D15-BE27-E2FB5661B7E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60" name="20" hidden="1">
              <a:extLst>
                <a:ext uri="{FF2B5EF4-FFF2-40B4-BE49-F238E27FC236}">
                  <a16:creationId xmlns:a16="http://schemas.microsoft.com/office/drawing/2014/main" id="{7CC9297D-E9E0-4A86-A4BA-3097C2A370A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61" name="21" hidden="1">
              <a:extLst>
                <a:ext uri="{FF2B5EF4-FFF2-40B4-BE49-F238E27FC236}">
                  <a16:creationId xmlns:a16="http://schemas.microsoft.com/office/drawing/2014/main" id="{8DC69071-B1F5-46BC-90E2-584FE0115BC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62" name="22" hidden="1">
              <a:extLst>
                <a:ext uri="{FF2B5EF4-FFF2-40B4-BE49-F238E27FC236}">
                  <a16:creationId xmlns:a16="http://schemas.microsoft.com/office/drawing/2014/main" id="{F375DF3A-76BA-44D0-81CE-CBF301B313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63" name="23" hidden="1">
              <a:extLst>
                <a:ext uri="{FF2B5EF4-FFF2-40B4-BE49-F238E27FC236}">
                  <a16:creationId xmlns:a16="http://schemas.microsoft.com/office/drawing/2014/main" id="{6638F8FC-96E4-4DD5-8222-8AAB9E3D85E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4" name="24" hidden="1">
              <a:extLst>
                <a:ext uri="{FF2B5EF4-FFF2-40B4-BE49-F238E27FC236}">
                  <a16:creationId xmlns:a16="http://schemas.microsoft.com/office/drawing/2014/main" id="{E5503178-4389-4E08-A2D4-739867E3674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5" name="25" hidden="1">
              <a:extLst>
                <a:ext uri="{FF2B5EF4-FFF2-40B4-BE49-F238E27FC236}">
                  <a16:creationId xmlns:a16="http://schemas.microsoft.com/office/drawing/2014/main" id="{7A1FAFA9-AAAB-4CFC-9482-03D0540782C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66" name="26" hidden="1">
              <a:extLst>
                <a:ext uri="{FF2B5EF4-FFF2-40B4-BE49-F238E27FC236}">
                  <a16:creationId xmlns:a16="http://schemas.microsoft.com/office/drawing/2014/main" id="{117DD47D-14C2-4C56-BCD0-412DEEF536E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  <p:pic>
        <p:nvPicPr>
          <p:cNvPr id="4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0896C872-C2E3-440C-A01F-03A3B2DCC4C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875" y="2955572"/>
            <a:ext cx="5295037" cy="94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86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0533836D-38B4-48AF-AA4C-1BBBD4AFE77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76848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8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0533836D-38B4-48AF-AA4C-1BBBD4AFE7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2B767573-3C3B-41C4-ACC1-2DD7467AD22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81B020-C689-435A-B4B8-DBFAA0016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363" y="314131"/>
            <a:ext cx="8900160" cy="609600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cs typeface="Calibri Light"/>
              </a:rPr>
              <a:t>Summary Statistics</a:t>
            </a:r>
            <a:endParaRPr lang="en-US" dirty="0">
              <a:latin typeface="Roboto" panose="02000000000000000000" pitchFamily="2" charset="0"/>
            </a:endParaRPr>
          </a:p>
        </p:txBody>
      </p:sp>
      <p:sp>
        <p:nvSpPr>
          <p:cNvPr id="41" name="Content Placeholder 1">
            <a:extLst>
              <a:ext uri="{FF2B5EF4-FFF2-40B4-BE49-F238E27FC236}">
                <a16:creationId xmlns:a16="http://schemas.microsoft.com/office/drawing/2014/main" id="{CC5719FF-EFF1-4BF9-9104-AF1E41030B65}"/>
              </a:ext>
            </a:extLst>
          </p:cNvPr>
          <p:cNvSpPr txBox="1">
            <a:spLocks/>
          </p:cNvSpPr>
          <p:nvPr/>
        </p:nvSpPr>
        <p:spPr>
          <a:xfrm>
            <a:off x="666730" y="1207805"/>
            <a:ext cx="5295037" cy="444238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6731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6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534617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801925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0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1069232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7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133654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1884866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569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0273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975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000">
                <a:latin typeface="Roboto" panose="02000000000000000000" pitchFamily="2" charset="0"/>
              </a:rPr>
              <a:t>Including </a:t>
            </a:r>
            <a:r>
              <a:rPr lang="en-US" sz="2000" i="1">
                <a:latin typeface="Roboto" panose="02000000000000000000" pitchFamily="2" charset="0"/>
              </a:rPr>
              <a:t>detail</a:t>
            </a:r>
            <a:r>
              <a:rPr lang="en-US" sz="2000" b="1">
                <a:latin typeface="Roboto" panose="02000000000000000000" pitchFamily="2" charset="0"/>
              </a:rPr>
              <a:t> </a:t>
            </a:r>
            <a:r>
              <a:rPr lang="en-US" sz="2000">
                <a:latin typeface="Roboto" panose="02000000000000000000" pitchFamily="2" charset="0"/>
              </a:rPr>
              <a:t>option in </a:t>
            </a:r>
            <a:r>
              <a:rPr lang="en-US" sz="2000" b="1" i="1">
                <a:latin typeface="Roboto" panose="02000000000000000000" pitchFamily="2" charset="0"/>
              </a:rPr>
              <a:t>summarize</a:t>
            </a:r>
            <a:r>
              <a:rPr lang="en-US" sz="2000">
                <a:latin typeface="Roboto" panose="02000000000000000000" pitchFamily="2" charset="0"/>
              </a:rPr>
              <a:t> allows users to check more specific statistics:</a:t>
            </a:r>
          </a:p>
          <a:p>
            <a:pPr lvl="1">
              <a:spcAft>
                <a:spcPts val="600"/>
              </a:spcAft>
            </a:pPr>
            <a:r>
              <a:rPr lang="en-US" sz="1800" b="1">
                <a:latin typeface="Roboto" panose="02000000000000000000" pitchFamily="2" charset="0"/>
              </a:rPr>
              <a:t>Percentiles</a:t>
            </a:r>
            <a:r>
              <a:rPr lang="en-US" sz="1800">
                <a:latin typeface="Roboto" panose="02000000000000000000" pitchFamily="2" charset="0"/>
              </a:rPr>
              <a:t>: a value of the variable at a given percentile (50</a:t>
            </a:r>
            <a:r>
              <a:rPr lang="en-US" sz="1800" baseline="30000">
                <a:latin typeface="Roboto" panose="02000000000000000000" pitchFamily="2" charset="0"/>
              </a:rPr>
              <a:t>th</a:t>
            </a:r>
            <a:r>
              <a:rPr lang="en-US" sz="1800">
                <a:latin typeface="Roboto" panose="02000000000000000000" pitchFamily="2" charset="0"/>
              </a:rPr>
              <a:t> Percentile = Median)</a:t>
            </a:r>
          </a:p>
          <a:p>
            <a:pPr lvl="1">
              <a:spcAft>
                <a:spcPts val="600"/>
              </a:spcAft>
            </a:pPr>
            <a:r>
              <a:rPr lang="en-US" sz="1800" b="1">
                <a:latin typeface="Roboto" panose="02000000000000000000" pitchFamily="2" charset="0"/>
              </a:rPr>
              <a:t>Smallest</a:t>
            </a:r>
            <a:r>
              <a:rPr lang="en-US" sz="1800">
                <a:latin typeface="Roboto" panose="02000000000000000000" pitchFamily="2" charset="0"/>
              </a:rPr>
              <a:t>/</a:t>
            </a:r>
            <a:r>
              <a:rPr lang="en-US" sz="1800" b="1">
                <a:latin typeface="Roboto" panose="02000000000000000000" pitchFamily="2" charset="0"/>
              </a:rPr>
              <a:t>Largest</a:t>
            </a:r>
            <a:r>
              <a:rPr lang="en-US" sz="1800">
                <a:latin typeface="Roboto" panose="02000000000000000000" pitchFamily="2" charset="0"/>
              </a:rPr>
              <a:t>: 4 lowest/highest values</a:t>
            </a:r>
          </a:p>
          <a:p>
            <a:pPr lvl="1">
              <a:spcAft>
                <a:spcPts val="600"/>
              </a:spcAft>
            </a:pPr>
            <a:r>
              <a:rPr lang="en-US" sz="1800" b="1">
                <a:latin typeface="Roboto" panose="02000000000000000000" pitchFamily="2" charset="0"/>
              </a:rPr>
              <a:t>Skewness</a:t>
            </a:r>
            <a:r>
              <a:rPr lang="en-US" sz="1800">
                <a:latin typeface="Roboto" panose="02000000000000000000" pitchFamily="2" charset="0"/>
              </a:rPr>
              <a:t>: degree of distortion in our distribution (from normal) and direction</a:t>
            </a:r>
          </a:p>
          <a:p>
            <a:pPr lvl="2">
              <a:spcAft>
                <a:spcPts val="600"/>
              </a:spcAft>
            </a:pPr>
            <a:r>
              <a:rPr lang="en-US" sz="1400" b="1">
                <a:latin typeface="Roboto" panose="02000000000000000000" pitchFamily="2" charset="0"/>
              </a:rPr>
              <a:t>Positive</a:t>
            </a:r>
            <a:r>
              <a:rPr lang="en-US" sz="1400">
                <a:latin typeface="Roboto" panose="02000000000000000000" pitchFamily="2" charset="0"/>
              </a:rPr>
              <a:t>: skewed to the right </a:t>
            </a:r>
          </a:p>
          <a:p>
            <a:pPr lvl="2">
              <a:spcAft>
                <a:spcPts val="600"/>
              </a:spcAft>
            </a:pPr>
            <a:r>
              <a:rPr lang="en-US" sz="1400" b="1">
                <a:latin typeface="Roboto" panose="02000000000000000000" pitchFamily="2" charset="0"/>
              </a:rPr>
              <a:t>Negative</a:t>
            </a:r>
            <a:r>
              <a:rPr lang="en-US" sz="1400">
                <a:latin typeface="Roboto" panose="02000000000000000000" pitchFamily="2" charset="0"/>
              </a:rPr>
              <a:t>: skewed to the left</a:t>
            </a:r>
          </a:p>
          <a:p>
            <a:pPr lvl="2">
              <a:spcAft>
                <a:spcPts val="600"/>
              </a:spcAft>
            </a:pPr>
            <a:r>
              <a:rPr lang="en-US" sz="1400" b="1">
                <a:latin typeface="Roboto" panose="02000000000000000000" pitchFamily="2" charset="0"/>
              </a:rPr>
              <a:t>Zero</a:t>
            </a:r>
            <a:r>
              <a:rPr lang="en-US" sz="1400">
                <a:latin typeface="Roboto" panose="02000000000000000000" pitchFamily="2" charset="0"/>
              </a:rPr>
              <a:t>: Normal</a:t>
            </a:r>
          </a:p>
          <a:p>
            <a:pPr lvl="1">
              <a:spcAft>
                <a:spcPts val="600"/>
              </a:spcAft>
            </a:pPr>
            <a:r>
              <a:rPr lang="en-US" sz="1800" b="1">
                <a:latin typeface="Roboto" panose="02000000000000000000" pitchFamily="2" charset="0"/>
              </a:rPr>
              <a:t>Kurtosis</a:t>
            </a:r>
            <a:r>
              <a:rPr lang="en-US" sz="1800">
                <a:latin typeface="Roboto" panose="02000000000000000000" pitchFamily="2" charset="0"/>
              </a:rPr>
              <a:t>: how “fat” the tails are in the distribution, which shows whether there are </a:t>
            </a:r>
            <a:r>
              <a:rPr lang="en-US" sz="1800" i="1">
                <a:latin typeface="Roboto" panose="02000000000000000000" pitchFamily="2" charset="0"/>
              </a:rPr>
              <a:t>extreme outliers </a:t>
            </a:r>
            <a:r>
              <a:rPr lang="en-US" sz="1800">
                <a:latin typeface="Roboto" panose="02000000000000000000" pitchFamily="2" charset="0"/>
              </a:rPr>
              <a:t>in the data</a:t>
            </a:r>
          </a:p>
          <a:p>
            <a:pPr lvl="2">
              <a:spcAft>
                <a:spcPts val="600"/>
              </a:spcAft>
            </a:pPr>
            <a:r>
              <a:rPr lang="en-US" sz="1400" b="1">
                <a:latin typeface="Roboto" panose="02000000000000000000" pitchFamily="2" charset="0"/>
              </a:rPr>
              <a:t>High deviation from 3 </a:t>
            </a:r>
            <a:r>
              <a:rPr lang="en-US" sz="1400">
                <a:latin typeface="Roboto" panose="02000000000000000000" pitchFamily="2" charset="0"/>
              </a:rPr>
              <a:t>indicates that there is </a:t>
            </a:r>
            <a:r>
              <a:rPr lang="en-US" sz="1400" i="1">
                <a:latin typeface="Roboto" panose="02000000000000000000" pitchFamily="2" charset="0"/>
              </a:rPr>
              <a:t>high kurtosis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36E2EC7-00BF-4D6D-B19B-C518D2552C6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38" name="on" hidden="1">
              <a:extLst>
                <a:ext uri="{FF2B5EF4-FFF2-40B4-BE49-F238E27FC236}">
                  <a16:creationId xmlns:a16="http://schemas.microsoft.com/office/drawing/2014/main" id="{B3DEA443-110D-4537-9F30-23FAB7BC8E8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9" name="off" hidden="1">
              <a:extLst>
                <a:ext uri="{FF2B5EF4-FFF2-40B4-BE49-F238E27FC236}">
                  <a16:creationId xmlns:a16="http://schemas.microsoft.com/office/drawing/2014/main" id="{2A7A084B-CB6B-441A-A50F-6EA67FA8BE5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0" name="1">
              <a:extLst>
                <a:ext uri="{FF2B5EF4-FFF2-40B4-BE49-F238E27FC236}">
                  <a16:creationId xmlns:a16="http://schemas.microsoft.com/office/drawing/2014/main" id="{DA556377-1A40-44D8-A178-79BF987E3AD4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42" name="2">
              <a:extLst>
                <a:ext uri="{FF2B5EF4-FFF2-40B4-BE49-F238E27FC236}">
                  <a16:creationId xmlns:a16="http://schemas.microsoft.com/office/drawing/2014/main" id="{4852F2FA-AA1F-4F3B-922C-7035EEB87E5A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43" name="3">
              <a:extLst>
                <a:ext uri="{FF2B5EF4-FFF2-40B4-BE49-F238E27FC236}">
                  <a16:creationId xmlns:a16="http://schemas.microsoft.com/office/drawing/2014/main" id="{1A643E43-64BB-4F75-8521-5EC3F8713CC0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4" name="4">
              <a:extLst>
                <a:ext uri="{FF2B5EF4-FFF2-40B4-BE49-F238E27FC236}">
                  <a16:creationId xmlns:a16="http://schemas.microsoft.com/office/drawing/2014/main" id="{741C9D4A-A44F-4D6F-B4A1-B84AB87AACAB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5" name="5">
              <a:extLst>
                <a:ext uri="{FF2B5EF4-FFF2-40B4-BE49-F238E27FC236}">
                  <a16:creationId xmlns:a16="http://schemas.microsoft.com/office/drawing/2014/main" id="{F8870B1E-06A9-4B37-A2C2-E1A91C538E0A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46" name="6">
              <a:extLst>
                <a:ext uri="{FF2B5EF4-FFF2-40B4-BE49-F238E27FC236}">
                  <a16:creationId xmlns:a16="http://schemas.microsoft.com/office/drawing/2014/main" id="{8D27B27C-96A9-4EE4-8A7B-343E8047CDEF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47" name="7">
              <a:extLst>
                <a:ext uri="{FF2B5EF4-FFF2-40B4-BE49-F238E27FC236}">
                  <a16:creationId xmlns:a16="http://schemas.microsoft.com/office/drawing/2014/main" id="{E4CDD8CC-C8D8-4366-A29F-86E35EDE2D3C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48" name="8" hidden="1">
              <a:extLst>
                <a:ext uri="{FF2B5EF4-FFF2-40B4-BE49-F238E27FC236}">
                  <a16:creationId xmlns:a16="http://schemas.microsoft.com/office/drawing/2014/main" id="{92E557CB-BBE9-4D82-89E1-A8E91389A69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49" name="9" hidden="1">
              <a:extLst>
                <a:ext uri="{FF2B5EF4-FFF2-40B4-BE49-F238E27FC236}">
                  <a16:creationId xmlns:a16="http://schemas.microsoft.com/office/drawing/2014/main" id="{5B3524A7-46A4-4D37-B5B7-A4446D23BC9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50" name="10" hidden="1">
              <a:extLst>
                <a:ext uri="{FF2B5EF4-FFF2-40B4-BE49-F238E27FC236}">
                  <a16:creationId xmlns:a16="http://schemas.microsoft.com/office/drawing/2014/main" id="{9E86E51F-C203-41E6-92BA-28A2D97DA6F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51" name="11" hidden="1">
              <a:extLst>
                <a:ext uri="{FF2B5EF4-FFF2-40B4-BE49-F238E27FC236}">
                  <a16:creationId xmlns:a16="http://schemas.microsoft.com/office/drawing/2014/main" id="{F72CC797-AB1E-4F1B-8769-4B60739550E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52" name="12" hidden="1">
              <a:extLst>
                <a:ext uri="{FF2B5EF4-FFF2-40B4-BE49-F238E27FC236}">
                  <a16:creationId xmlns:a16="http://schemas.microsoft.com/office/drawing/2014/main" id="{CC2C5173-B41E-4548-879C-2B8D7695C53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53" name="13" hidden="1">
              <a:extLst>
                <a:ext uri="{FF2B5EF4-FFF2-40B4-BE49-F238E27FC236}">
                  <a16:creationId xmlns:a16="http://schemas.microsoft.com/office/drawing/2014/main" id="{AB30744D-F982-440B-B098-9843E94206E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4" name="14" hidden="1">
              <a:extLst>
                <a:ext uri="{FF2B5EF4-FFF2-40B4-BE49-F238E27FC236}">
                  <a16:creationId xmlns:a16="http://schemas.microsoft.com/office/drawing/2014/main" id="{AE7FE46B-F82F-46CD-9CB2-FA8B464F27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5" name="15" hidden="1">
              <a:extLst>
                <a:ext uri="{FF2B5EF4-FFF2-40B4-BE49-F238E27FC236}">
                  <a16:creationId xmlns:a16="http://schemas.microsoft.com/office/drawing/2014/main" id="{C06FEB2A-1024-4E91-A76F-C6E8AC35981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56" name="16" hidden="1">
              <a:extLst>
                <a:ext uri="{FF2B5EF4-FFF2-40B4-BE49-F238E27FC236}">
                  <a16:creationId xmlns:a16="http://schemas.microsoft.com/office/drawing/2014/main" id="{5E082F6A-4623-43D7-9214-984D42812ED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57" name="17" hidden="1">
              <a:extLst>
                <a:ext uri="{FF2B5EF4-FFF2-40B4-BE49-F238E27FC236}">
                  <a16:creationId xmlns:a16="http://schemas.microsoft.com/office/drawing/2014/main" id="{F7E55BFF-3887-4D5F-BA44-28F4F847D95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58" name="18" hidden="1">
              <a:extLst>
                <a:ext uri="{FF2B5EF4-FFF2-40B4-BE49-F238E27FC236}">
                  <a16:creationId xmlns:a16="http://schemas.microsoft.com/office/drawing/2014/main" id="{71E03460-D1F3-4A32-A75D-BABA6E4644C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59" name="19" hidden="1">
              <a:extLst>
                <a:ext uri="{FF2B5EF4-FFF2-40B4-BE49-F238E27FC236}">
                  <a16:creationId xmlns:a16="http://schemas.microsoft.com/office/drawing/2014/main" id="{FDCBBF9E-E667-4D15-BE27-E2FB5661B7E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60" name="20" hidden="1">
              <a:extLst>
                <a:ext uri="{FF2B5EF4-FFF2-40B4-BE49-F238E27FC236}">
                  <a16:creationId xmlns:a16="http://schemas.microsoft.com/office/drawing/2014/main" id="{7CC9297D-E9E0-4A86-A4BA-3097C2A370A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61" name="21" hidden="1">
              <a:extLst>
                <a:ext uri="{FF2B5EF4-FFF2-40B4-BE49-F238E27FC236}">
                  <a16:creationId xmlns:a16="http://schemas.microsoft.com/office/drawing/2014/main" id="{8DC69071-B1F5-46BC-90E2-584FE0115BC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62" name="22" hidden="1">
              <a:extLst>
                <a:ext uri="{FF2B5EF4-FFF2-40B4-BE49-F238E27FC236}">
                  <a16:creationId xmlns:a16="http://schemas.microsoft.com/office/drawing/2014/main" id="{F375DF3A-76BA-44D0-81CE-CBF301B313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63" name="23" hidden="1">
              <a:extLst>
                <a:ext uri="{FF2B5EF4-FFF2-40B4-BE49-F238E27FC236}">
                  <a16:creationId xmlns:a16="http://schemas.microsoft.com/office/drawing/2014/main" id="{6638F8FC-96E4-4DD5-8222-8AAB9E3D85E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4" name="24" hidden="1">
              <a:extLst>
                <a:ext uri="{FF2B5EF4-FFF2-40B4-BE49-F238E27FC236}">
                  <a16:creationId xmlns:a16="http://schemas.microsoft.com/office/drawing/2014/main" id="{E5503178-4389-4E08-A2D4-739867E3674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5" name="25" hidden="1">
              <a:extLst>
                <a:ext uri="{FF2B5EF4-FFF2-40B4-BE49-F238E27FC236}">
                  <a16:creationId xmlns:a16="http://schemas.microsoft.com/office/drawing/2014/main" id="{7A1FAFA9-AAAB-4CFC-9482-03D0540782C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66" name="26" hidden="1">
              <a:extLst>
                <a:ext uri="{FF2B5EF4-FFF2-40B4-BE49-F238E27FC236}">
                  <a16:creationId xmlns:a16="http://schemas.microsoft.com/office/drawing/2014/main" id="{117DD47D-14C2-4C56-BCD0-412DEEF536E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  <p:pic>
        <p:nvPicPr>
          <p:cNvPr id="4" name="Content Placeholder 3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32F5E4-105E-412E-A28B-024BADD3C0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875" y="1810375"/>
            <a:ext cx="5286395" cy="323724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1C481F9-69A5-44A2-A2EC-BB0091277682}"/>
              </a:ext>
            </a:extLst>
          </p:cNvPr>
          <p:cNvSpPr/>
          <p:nvPr/>
        </p:nvSpPr>
        <p:spPr>
          <a:xfrm>
            <a:off x="6168424" y="2601340"/>
            <a:ext cx="1575838" cy="2446282"/>
          </a:xfrm>
          <a:prstGeom prst="roundRect">
            <a:avLst>
              <a:gd name="adj" fmla="val 6616"/>
            </a:avLst>
          </a:prstGeom>
          <a:noFill/>
          <a:ln w="2857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C43BC9-C433-48E1-AAAC-DFDD77E91E4A}"/>
              </a:ext>
            </a:extLst>
          </p:cNvPr>
          <p:cNvSpPr/>
          <p:nvPr/>
        </p:nvSpPr>
        <p:spPr>
          <a:xfrm>
            <a:off x="9324252" y="4635374"/>
            <a:ext cx="2192196" cy="412248"/>
          </a:xfrm>
          <a:prstGeom prst="roundRect">
            <a:avLst>
              <a:gd name="adj" fmla="val 6616"/>
            </a:avLst>
          </a:prstGeom>
          <a:noFill/>
          <a:ln w="2857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36BE665-AD69-453D-9153-03C3726625BD}"/>
              </a:ext>
            </a:extLst>
          </p:cNvPr>
          <p:cNvSpPr/>
          <p:nvPr/>
        </p:nvSpPr>
        <p:spPr>
          <a:xfrm>
            <a:off x="8021370" y="2601340"/>
            <a:ext cx="1151178" cy="2446282"/>
          </a:xfrm>
          <a:prstGeom prst="roundRect">
            <a:avLst>
              <a:gd name="adj" fmla="val 6616"/>
            </a:avLst>
          </a:prstGeom>
          <a:noFill/>
          <a:ln w="2857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124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535BE14-DA4D-4D82-9B95-93EDBF67751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42023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2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D535BE14-DA4D-4D82-9B95-93EDBF67751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319430E9-4E34-4CB0-AED7-096D6B987FB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81B020-C689-435A-B4B8-DBFAA0016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363" y="314131"/>
            <a:ext cx="8900160" cy="609600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cs typeface="Calibri Light"/>
              </a:rPr>
              <a:t>Summary Statistics</a:t>
            </a:r>
            <a:endParaRPr lang="en-US" dirty="0">
              <a:latin typeface="Roboto" panose="02000000000000000000" pitchFamily="2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36E2EC7-00BF-4D6D-B19B-C518D2552C6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170756" y="304800"/>
            <a:ext cx="2374900" cy="279400"/>
            <a:chOff x="6096000" y="3429000"/>
            <a:chExt cx="2374900" cy="279400"/>
          </a:xfrm>
        </p:grpSpPr>
        <p:sp>
          <p:nvSpPr>
            <p:cNvPr id="38" name="on" hidden="1">
              <a:extLst>
                <a:ext uri="{FF2B5EF4-FFF2-40B4-BE49-F238E27FC236}">
                  <a16:creationId xmlns:a16="http://schemas.microsoft.com/office/drawing/2014/main" id="{B3DEA443-110D-4537-9F30-23FAB7BC8E8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9" name="off" hidden="1">
              <a:extLst>
                <a:ext uri="{FF2B5EF4-FFF2-40B4-BE49-F238E27FC236}">
                  <a16:creationId xmlns:a16="http://schemas.microsoft.com/office/drawing/2014/main" id="{2A7A084B-CB6B-441A-A50F-6EA67FA8BE5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0" name="1">
              <a:extLst>
                <a:ext uri="{FF2B5EF4-FFF2-40B4-BE49-F238E27FC236}">
                  <a16:creationId xmlns:a16="http://schemas.microsoft.com/office/drawing/2014/main" id="{DA556377-1A40-44D8-A178-79BF987E3AD4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42" name="2">
              <a:extLst>
                <a:ext uri="{FF2B5EF4-FFF2-40B4-BE49-F238E27FC236}">
                  <a16:creationId xmlns:a16="http://schemas.microsoft.com/office/drawing/2014/main" id="{4852F2FA-AA1F-4F3B-922C-7035EEB87E5A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43" name="3">
              <a:extLst>
                <a:ext uri="{FF2B5EF4-FFF2-40B4-BE49-F238E27FC236}">
                  <a16:creationId xmlns:a16="http://schemas.microsoft.com/office/drawing/2014/main" id="{1A643E43-64BB-4F75-8521-5EC3F8713CC0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4" name="4">
              <a:extLst>
                <a:ext uri="{FF2B5EF4-FFF2-40B4-BE49-F238E27FC236}">
                  <a16:creationId xmlns:a16="http://schemas.microsoft.com/office/drawing/2014/main" id="{741C9D4A-A44F-4D6F-B4A1-B84AB87AACAB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5" name="5">
              <a:extLst>
                <a:ext uri="{FF2B5EF4-FFF2-40B4-BE49-F238E27FC236}">
                  <a16:creationId xmlns:a16="http://schemas.microsoft.com/office/drawing/2014/main" id="{F8870B1E-06A9-4B37-A2C2-E1A91C538E0A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46" name="6">
              <a:extLst>
                <a:ext uri="{FF2B5EF4-FFF2-40B4-BE49-F238E27FC236}">
                  <a16:creationId xmlns:a16="http://schemas.microsoft.com/office/drawing/2014/main" id="{8D27B27C-96A9-4EE4-8A7B-343E8047CDEF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47" name="7">
              <a:extLst>
                <a:ext uri="{FF2B5EF4-FFF2-40B4-BE49-F238E27FC236}">
                  <a16:creationId xmlns:a16="http://schemas.microsoft.com/office/drawing/2014/main" id="{E4CDD8CC-C8D8-4366-A29F-86E35EDE2D3C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48" name="8" hidden="1">
              <a:extLst>
                <a:ext uri="{FF2B5EF4-FFF2-40B4-BE49-F238E27FC236}">
                  <a16:creationId xmlns:a16="http://schemas.microsoft.com/office/drawing/2014/main" id="{92E557CB-BBE9-4D82-89E1-A8E91389A69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49" name="9" hidden="1">
              <a:extLst>
                <a:ext uri="{FF2B5EF4-FFF2-40B4-BE49-F238E27FC236}">
                  <a16:creationId xmlns:a16="http://schemas.microsoft.com/office/drawing/2014/main" id="{5B3524A7-46A4-4D37-B5B7-A4446D23BC9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50" name="10" hidden="1">
              <a:extLst>
                <a:ext uri="{FF2B5EF4-FFF2-40B4-BE49-F238E27FC236}">
                  <a16:creationId xmlns:a16="http://schemas.microsoft.com/office/drawing/2014/main" id="{9E86E51F-C203-41E6-92BA-28A2D97DA6F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51" name="11" hidden="1">
              <a:extLst>
                <a:ext uri="{FF2B5EF4-FFF2-40B4-BE49-F238E27FC236}">
                  <a16:creationId xmlns:a16="http://schemas.microsoft.com/office/drawing/2014/main" id="{F72CC797-AB1E-4F1B-8769-4B60739550E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52" name="12" hidden="1">
              <a:extLst>
                <a:ext uri="{FF2B5EF4-FFF2-40B4-BE49-F238E27FC236}">
                  <a16:creationId xmlns:a16="http://schemas.microsoft.com/office/drawing/2014/main" id="{CC2C5173-B41E-4548-879C-2B8D7695C53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53" name="13" hidden="1">
              <a:extLst>
                <a:ext uri="{FF2B5EF4-FFF2-40B4-BE49-F238E27FC236}">
                  <a16:creationId xmlns:a16="http://schemas.microsoft.com/office/drawing/2014/main" id="{AB30744D-F982-440B-B098-9843E94206E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4" name="14" hidden="1">
              <a:extLst>
                <a:ext uri="{FF2B5EF4-FFF2-40B4-BE49-F238E27FC236}">
                  <a16:creationId xmlns:a16="http://schemas.microsoft.com/office/drawing/2014/main" id="{AE7FE46B-F82F-46CD-9CB2-FA8B464F27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5" name="15" hidden="1">
              <a:extLst>
                <a:ext uri="{FF2B5EF4-FFF2-40B4-BE49-F238E27FC236}">
                  <a16:creationId xmlns:a16="http://schemas.microsoft.com/office/drawing/2014/main" id="{C06FEB2A-1024-4E91-A76F-C6E8AC35981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56" name="16" hidden="1">
              <a:extLst>
                <a:ext uri="{FF2B5EF4-FFF2-40B4-BE49-F238E27FC236}">
                  <a16:creationId xmlns:a16="http://schemas.microsoft.com/office/drawing/2014/main" id="{5E082F6A-4623-43D7-9214-984D42812ED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57" name="17" hidden="1">
              <a:extLst>
                <a:ext uri="{FF2B5EF4-FFF2-40B4-BE49-F238E27FC236}">
                  <a16:creationId xmlns:a16="http://schemas.microsoft.com/office/drawing/2014/main" id="{F7E55BFF-3887-4D5F-BA44-28F4F847D95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58" name="18" hidden="1">
              <a:extLst>
                <a:ext uri="{FF2B5EF4-FFF2-40B4-BE49-F238E27FC236}">
                  <a16:creationId xmlns:a16="http://schemas.microsoft.com/office/drawing/2014/main" id="{71E03460-D1F3-4A32-A75D-BABA6E4644C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59" name="19" hidden="1">
              <a:extLst>
                <a:ext uri="{FF2B5EF4-FFF2-40B4-BE49-F238E27FC236}">
                  <a16:creationId xmlns:a16="http://schemas.microsoft.com/office/drawing/2014/main" id="{FDCBBF9E-E667-4D15-BE27-E2FB5661B7E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60" name="20" hidden="1">
              <a:extLst>
                <a:ext uri="{FF2B5EF4-FFF2-40B4-BE49-F238E27FC236}">
                  <a16:creationId xmlns:a16="http://schemas.microsoft.com/office/drawing/2014/main" id="{7CC9297D-E9E0-4A86-A4BA-3097C2A370A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61" name="21" hidden="1">
              <a:extLst>
                <a:ext uri="{FF2B5EF4-FFF2-40B4-BE49-F238E27FC236}">
                  <a16:creationId xmlns:a16="http://schemas.microsoft.com/office/drawing/2014/main" id="{8DC69071-B1F5-46BC-90E2-584FE0115BC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62" name="22" hidden="1">
              <a:extLst>
                <a:ext uri="{FF2B5EF4-FFF2-40B4-BE49-F238E27FC236}">
                  <a16:creationId xmlns:a16="http://schemas.microsoft.com/office/drawing/2014/main" id="{F375DF3A-76BA-44D0-81CE-CBF301B313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63" name="23" hidden="1">
              <a:extLst>
                <a:ext uri="{FF2B5EF4-FFF2-40B4-BE49-F238E27FC236}">
                  <a16:creationId xmlns:a16="http://schemas.microsoft.com/office/drawing/2014/main" id="{6638F8FC-96E4-4DD5-8222-8AAB9E3D85E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4" name="24" hidden="1">
              <a:extLst>
                <a:ext uri="{FF2B5EF4-FFF2-40B4-BE49-F238E27FC236}">
                  <a16:creationId xmlns:a16="http://schemas.microsoft.com/office/drawing/2014/main" id="{E5503178-4389-4E08-A2D4-739867E3674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5" name="25" hidden="1">
              <a:extLst>
                <a:ext uri="{FF2B5EF4-FFF2-40B4-BE49-F238E27FC236}">
                  <a16:creationId xmlns:a16="http://schemas.microsoft.com/office/drawing/2014/main" id="{7A1FAFA9-AAAB-4CFC-9482-03D0540782C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66" name="26" hidden="1">
              <a:extLst>
                <a:ext uri="{FF2B5EF4-FFF2-40B4-BE49-F238E27FC236}">
                  <a16:creationId xmlns:a16="http://schemas.microsoft.com/office/drawing/2014/main" id="{117DD47D-14C2-4C56-BCD0-412DEEF536E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  <p:pic>
        <p:nvPicPr>
          <p:cNvPr id="4" name="Content Placeholder 3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32F5E4-105E-412E-A28B-024BADD3C0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61" y="1810376"/>
            <a:ext cx="5286395" cy="323724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1C481F9-69A5-44A2-A2EC-BB0091277682}"/>
              </a:ext>
            </a:extLst>
          </p:cNvPr>
          <p:cNvSpPr/>
          <p:nvPr/>
        </p:nvSpPr>
        <p:spPr>
          <a:xfrm>
            <a:off x="677010" y="2601341"/>
            <a:ext cx="1575838" cy="2446282"/>
          </a:xfrm>
          <a:prstGeom prst="roundRect">
            <a:avLst>
              <a:gd name="adj" fmla="val 6616"/>
            </a:avLst>
          </a:prstGeom>
          <a:noFill/>
          <a:ln w="2857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C43BC9-C433-48E1-AAAC-DFDD77E91E4A}"/>
              </a:ext>
            </a:extLst>
          </p:cNvPr>
          <p:cNvSpPr/>
          <p:nvPr/>
        </p:nvSpPr>
        <p:spPr>
          <a:xfrm>
            <a:off x="3832838" y="4635375"/>
            <a:ext cx="2192196" cy="412248"/>
          </a:xfrm>
          <a:prstGeom prst="roundRect">
            <a:avLst>
              <a:gd name="adj" fmla="val 6616"/>
            </a:avLst>
          </a:prstGeom>
          <a:noFill/>
          <a:ln w="2857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36BE665-AD69-453D-9153-03C3726625BD}"/>
              </a:ext>
            </a:extLst>
          </p:cNvPr>
          <p:cNvSpPr/>
          <p:nvPr/>
        </p:nvSpPr>
        <p:spPr>
          <a:xfrm>
            <a:off x="2529956" y="2601341"/>
            <a:ext cx="1151178" cy="2446282"/>
          </a:xfrm>
          <a:prstGeom prst="roundRect">
            <a:avLst>
              <a:gd name="adj" fmla="val 6616"/>
            </a:avLst>
          </a:prstGeom>
          <a:noFill/>
          <a:ln w="2857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pic>
        <p:nvPicPr>
          <p:cNvPr id="67" name="Content Placeholder 70">
            <a:extLst>
              <a:ext uri="{FF2B5EF4-FFF2-40B4-BE49-F238E27FC236}">
                <a16:creationId xmlns:a16="http://schemas.microsoft.com/office/drawing/2014/main" id="{57DFCC3B-A97B-D342-ADF1-617296ACA9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618" y="1777564"/>
            <a:ext cx="4546788" cy="330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77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1F54EE53-05B8-449A-8C95-9953145F8D5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405305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6" name="think-cell Slide" r:id="rId6" imgW="359" imgH="355" progId="TCLayout.ActiveDocument.1">
                  <p:embed/>
                </p:oleObj>
              </mc:Choice>
              <mc:Fallback>
                <p:oleObj name="think-cell Slide" r:id="rId6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1F54EE53-05B8-449A-8C95-9953145F8D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18F8F367-9269-409C-8483-429EB5ACE36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3620A916-E870-4461-9199-44FF72A1A70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76691" y="2052977"/>
            <a:ext cx="5305711" cy="3895043"/>
          </a:xfrm>
        </p:spPr>
        <p:txBody>
          <a:bodyPr anchor="ctr"/>
          <a:lstStyle/>
          <a:p>
            <a:pPr>
              <a:spcAft>
                <a:spcPts val="1200"/>
              </a:spcAft>
            </a:pPr>
            <a:r>
              <a:rPr lang="en-US" sz="2000" dirty="0">
                <a:latin typeface="Roboto" panose="02000000000000000000" pitchFamily="2" charset="0"/>
              </a:rPr>
              <a:t>For a summary statistics output for all variables, following values are produced for each variable: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Observations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Mean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Standard Deviation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Min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Max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latin typeface="Roboto" panose="02000000000000000000" pitchFamily="2" charset="0"/>
              </a:rPr>
              <a:t>What can we know about </a:t>
            </a:r>
            <a:r>
              <a:rPr lang="en-US" sz="2000" i="1" dirty="0">
                <a:latin typeface="Roboto" panose="02000000000000000000" pitchFamily="2" charset="0"/>
              </a:rPr>
              <a:t>winner16</a:t>
            </a:r>
            <a:r>
              <a:rPr lang="en-US" sz="2000" dirty="0">
                <a:latin typeface="Roboto" panose="02000000000000000000" pitchFamily="2" charset="0"/>
              </a:rPr>
              <a:t> variable?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C8F8E1E-EE47-4F7F-B059-A9D54180CB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indent="0"/>
            <a:r>
              <a:rPr lang="en-US" sz="2100" i="1">
                <a:latin typeface="+mn-lt"/>
              </a:rPr>
              <a:t>Summarize</a:t>
            </a:r>
            <a:r>
              <a:rPr lang="en-US" sz="2100">
                <a:latin typeface="+mn-lt"/>
              </a:rPr>
              <a:t> function can be used to see more detailed information about each variable. This can be done with all at once or on an individual basis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F5E330-73CB-4527-962F-60CC4E682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41" y="314131"/>
            <a:ext cx="8916275" cy="609600"/>
          </a:xfrm>
        </p:spPr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Summary Statistics</a:t>
            </a:r>
            <a:endParaRPr lang="en-US" dirty="0">
              <a:latin typeface="+mn-lt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2C1073D-338B-444E-8047-972A8262B7D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38" name="on" hidden="1">
              <a:extLst>
                <a:ext uri="{FF2B5EF4-FFF2-40B4-BE49-F238E27FC236}">
                  <a16:creationId xmlns:a16="http://schemas.microsoft.com/office/drawing/2014/main" id="{F8EE1C1B-5C13-479A-8650-CBDAC1F7507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9" name="off" hidden="1">
              <a:extLst>
                <a:ext uri="{FF2B5EF4-FFF2-40B4-BE49-F238E27FC236}">
                  <a16:creationId xmlns:a16="http://schemas.microsoft.com/office/drawing/2014/main" id="{90FB7B26-FFAD-440E-BB07-0AC66EB1096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0" name="1">
              <a:extLst>
                <a:ext uri="{FF2B5EF4-FFF2-40B4-BE49-F238E27FC236}">
                  <a16:creationId xmlns:a16="http://schemas.microsoft.com/office/drawing/2014/main" id="{4A8B96A8-8C7B-437C-8992-AA3FEE40DA12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41" name="2">
              <a:extLst>
                <a:ext uri="{FF2B5EF4-FFF2-40B4-BE49-F238E27FC236}">
                  <a16:creationId xmlns:a16="http://schemas.microsoft.com/office/drawing/2014/main" id="{0CF1F36C-79B3-480E-9BF2-13086CF44EE5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42" name="3">
              <a:extLst>
                <a:ext uri="{FF2B5EF4-FFF2-40B4-BE49-F238E27FC236}">
                  <a16:creationId xmlns:a16="http://schemas.microsoft.com/office/drawing/2014/main" id="{25345E23-5DA8-4DFE-A4C1-A2D4E8AF5D08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43" name="4">
              <a:extLst>
                <a:ext uri="{FF2B5EF4-FFF2-40B4-BE49-F238E27FC236}">
                  <a16:creationId xmlns:a16="http://schemas.microsoft.com/office/drawing/2014/main" id="{2D028B48-F352-473E-95DE-E4A546C3EBEB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44" name="5">
              <a:extLst>
                <a:ext uri="{FF2B5EF4-FFF2-40B4-BE49-F238E27FC236}">
                  <a16:creationId xmlns:a16="http://schemas.microsoft.com/office/drawing/2014/main" id="{85AD9928-547F-4886-AFBD-95EA8DEA71CA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5</a:t>
              </a:r>
            </a:p>
          </p:txBody>
        </p:sp>
        <p:sp>
          <p:nvSpPr>
            <p:cNvPr id="45" name="6">
              <a:extLst>
                <a:ext uri="{FF2B5EF4-FFF2-40B4-BE49-F238E27FC236}">
                  <a16:creationId xmlns:a16="http://schemas.microsoft.com/office/drawing/2014/main" id="{0811B51D-AAA0-4BB8-A523-240BCEAEB9FE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6</a:t>
              </a:r>
            </a:p>
          </p:txBody>
        </p:sp>
        <p:sp>
          <p:nvSpPr>
            <p:cNvPr id="46" name="7">
              <a:extLst>
                <a:ext uri="{FF2B5EF4-FFF2-40B4-BE49-F238E27FC236}">
                  <a16:creationId xmlns:a16="http://schemas.microsoft.com/office/drawing/2014/main" id="{0BAD5DA9-2F64-4D00-8732-A4C3D5524252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7</a:t>
              </a:r>
            </a:p>
          </p:txBody>
        </p:sp>
        <p:sp>
          <p:nvSpPr>
            <p:cNvPr id="47" name="8" hidden="1">
              <a:extLst>
                <a:ext uri="{FF2B5EF4-FFF2-40B4-BE49-F238E27FC236}">
                  <a16:creationId xmlns:a16="http://schemas.microsoft.com/office/drawing/2014/main" id="{F0847D01-2995-48B0-B732-C92CE984E33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8</a:t>
              </a:r>
            </a:p>
          </p:txBody>
        </p:sp>
        <p:sp>
          <p:nvSpPr>
            <p:cNvPr id="48" name="9" hidden="1">
              <a:extLst>
                <a:ext uri="{FF2B5EF4-FFF2-40B4-BE49-F238E27FC236}">
                  <a16:creationId xmlns:a16="http://schemas.microsoft.com/office/drawing/2014/main" id="{F035B221-13C5-4A64-9CAD-6AF4E5909F7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9</a:t>
              </a:r>
            </a:p>
          </p:txBody>
        </p:sp>
        <p:sp>
          <p:nvSpPr>
            <p:cNvPr id="49" name="10" hidden="1">
              <a:extLst>
                <a:ext uri="{FF2B5EF4-FFF2-40B4-BE49-F238E27FC236}">
                  <a16:creationId xmlns:a16="http://schemas.microsoft.com/office/drawing/2014/main" id="{C2988F72-E8C4-4E62-BA9F-3A8B9C5FDB3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50" name="11" hidden="1">
              <a:extLst>
                <a:ext uri="{FF2B5EF4-FFF2-40B4-BE49-F238E27FC236}">
                  <a16:creationId xmlns:a16="http://schemas.microsoft.com/office/drawing/2014/main" id="{691AE863-4574-43F4-ADCB-D8FB9E5D6B1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11</a:t>
              </a:r>
            </a:p>
          </p:txBody>
        </p:sp>
        <p:sp>
          <p:nvSpPr>
            <p:cNvPr id="51" name="12" hidden="1">
              <a:extLst>
                <a:ext uri="{FF2B5EF4-FFF2-40B4-BE49-F238E27FC236}">
                  <a16:creationId xmlns:a16="http://schemas.microsoft.com/office/drawing/2014/main" id="{8315C0FA-7801-4340-A401-4E99A88FAFD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12</a:t>
              </a:r>
            </a:p>
          </p:txBody>
        </p:sp>
        <p:sp>
          <p:nvSpPr>
            <p:cNvPr id="52" name="13" hidden="1">
              <a:extLst>
                <a:ext uri="{FF2B5EF4-FFF2-40B4-BE49-F238E27FC236}">
                  <a16:creationId xmlns:a16="http://schemas.microsoft.com/office/drawing/2014/main" id="{AFE85C1A-76BA-4F9C-B82C-83F8325E638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13</a:t>
              </a:r>
            </a:p>
          </p:txBody>
        </p:sp>
        <p:sp>
          <p:nvSpPr>
            <p:cNvPr id="53" name="14" hidden="1">
              <a:extLst>
                <a:ext uri="{FF2B5EF4-FFF2-40B4-BE49-F238E27FC236}">
                  <a16:creationId xmlns:a16="http://schemas.microsoft.com/office/drawing/2014/main" id="{764454D8-2ABD-4D31-98F9-D0F75D04D8C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14</a:t>
              </a:r>
            </a:p>
          </p:txBody>
        </p:sp>
        <p:sp>
          <p:nvSpPr>
            <p:cNvPr id="54" name="15" hidden="1">
              <a:extLst>
                <a:ext uri="{FF2B5EF4-FFF2-40B4-BE49-F238E27FC236}">
                  <a16:creationId xmlns:a16="http://schemas.microsoft.com/office/drawing/2014/main" id="{940D8F4B-C1BD-4731-9DCA-6C6D1196FF1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15</a:t>
              </a:r>
            </a:p>
          </p:txBody>
        </p:sp>
        <p:sp>
          <p:nvSpPr>
            <p:cNvPr id="55" name="16" hidden="1">
              <a:extLst>
                <a:ext uri="{FF2B5EF4-FFF2-40B4-BE49-F238E27FC236}">
                  <a16:creationId xmlns:a16="http://schemas.microsoft.com/office/drawing/2014/main" id="{0537350F-ACF6-4145-B2DA-2B9F651C845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16</a:t>
              </a:r>
            </a:p>
          </p:txBody>
        </p:sp>
        <p:sp>
          <p:nvSpPr>
            <p:cNvPr id="56" name="17" hidden="1">
              <a:extLst>
                <a:ext uri="{FF2B5EF4-FFF2-40B4-BE49-F238E27FC236}">
                  <a16:creationId xmlns:a16="http://schemas.microsoft.com/office/drawing/2014/main" id="{99BCBB9C-94CB-4A41-A150-5AD95BE46CC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17</a:t>
              </a:r>
            </a:p>
          </p:txBody>
        </p:sp>
        <p:sp>
          <p:nvSpPr>
            <p:cNvPr id="57" name="18" hidden="1">
              <a:extLst>
                <a:ext uri="{FF2B5EF4-FFF2-40B4-BE49-F238E27FC236}">
                  <a16:creationId xmlns:a16="http://schemas.microsoft.com/office/drawing/2014/main" id="{1342FF97-26E7-4F8E-AC8E-6999F05E834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18</a:t>
              </a:r>
            </a:p>
          </p:txBody>
        </p:sp>
        <p:sp>
          <p:nvSpPr>
            <p:cNvPr id="58" name="19" hidden="1">
              <a:extLst>
                <a:ext uri="{FF2B5EF4-FFF2-40B4-BE49-F238E27FC236}">
                  <a16:creationId xmlns:a16="http://schemas.microsoft.com/office/drawing/2014/main" id="{DBEBFDAE-A1F3-4F38-9F8D-F00C0E5DF62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19</a:t>
              </a:r>
            </a:p>
          </p:txBody>
        </p:sp>
        <p:sp>
          <p:nvSpPr>
            <p:cNvPr id="59" name="20" hidden="1">
              <a:extLst>
                <a:ext uri="{FF2B5EF4-FFF2-40B4-BE49-F238E27FC236}">
                  <a16:creationId xmlns:a16="http://schemas.microsoft.com/office/drawing/2014/main" id="{578074E2-1BC2-44C1-97CB-6C33CC9EA60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20</a:t>
              </a:r>
            </a:p>
          </p:txBody>
        </p:sp>
        <p:sp>
          <p:nvSpPr>
            <p:cNvPr id="60" name="21" hidden="1">
              <a:extLst>
                <a:ext uri="{FF2B5EF4-FFF2-40B4-BE49-F238E27FC236}">
                  <a16:creationId xmlns:a16="http://schemas.microsoft.com/office/drawing/2014/main" id="{10E4698C-07B0-4624-AD7D-556DA20A37D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21</a:t>
              </a:r>
            </a:p>
          </p:txBody>
        </p:sp>
        <p:sp>
          <p:nvSpPr>
            <p:cNvPr id="61" name="22" hidden="1">
              <a:extLst>
                <a:ext uri="{FF2B5EF4-FFF2-40B4-BE49-F238E27FC236}">
                  <a16:creationId xmlns:a16="http://schemas.microsoft.com/office/drawing/2014/main" id="{9C97FA25-C9FC-4AC4-9A9A-BE026B9EB55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22</a:t>
              </a:r>
            </a:p>
          </p:txBody>
        </p:sp>
        <p:sp>
          <p:nvSpPr>
            <p:cNvPr id="62" name="23" hidden="1">
              <a:extLst>
                <a:ext uri="{FF2B5EF4-FFF2-40B4-BE49-F238E27FC236}">
                  <a16:creationId xmlns:a16="http://schemas.microsoft.com/office/drawing/2014/main" id="{3591C227-CB5B-43C3-AAA2-2C1EEBDBE20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23</a:t>
              </a:r>
            </a:p>
          </p:txBody>
        </p:sp>
        <p:sp>
          <p:nvSpPr>
            <p:cNvPr id="63" name="24" hidden="1">
              <a:extLst>
                <a:ext uri="{FF2B5EF4-FFF2-40B4-BE49-F238E27FC236}">
                  <a16:creationId xmlns:a16="http://schemas.microsoft.com/office/drawing/2014/main" id="{80352E12-E7BC-43C4-B6D0-59D49694003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24</a:t>
              </a:r>
            </a:p>
          </p:txBody>
        </p:sp>
        <p:sp>
          <p:nvSpPr>
            <p:cNvPr id="64" name="25" hidden="1">
              <a:extLst>
                <a:ext uri="{FF2B5EF4-FFF2-40B4-BE49-F238E27FC236}">
                  <a16:creationId xmlns:a16="http://schemas.microsoft.com/office/drawing/2014/main" id="{C376BEC6-B865-4A47-8D71-481B2EB8B1A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25</a:t>
              </a:r>
            </a:p>
          </p:txBody>
        </p:sp>
        <p:sp>
          <p:nvSpPr>
            <p:cNvPr id="65" name="26" hidden="1">
              <a:extLst>
                <a:ext uri="{FF2B5EF4-FFF2-40B4-BE49-F238E27FC236}">
                  <a16:creationId xmlns:a16="http://schemas.microsoft.com/office/drawing/2014/main" id="{F4FCB94D-9626-46A3-B9DC-AF61D1AF489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26</a:t>
              </a:r>
            </a:p>
          </p:txBody>
        </p:sp>
      </p:grpSp>
      <p:pic>
        <p:nvPicPr>
          <p:cNvPr id="66" name="Picture 65" descr="Table&#10;&#10;Description automatically generated">
            <a:extLst>
              <a:ext uri="{FF2B5EF4-FFF2-40B4-BE49-F238E27FC236}">
                <a16:creationId xmlns:a16="http://schemas.microsoft.com/office/drawing/2014/main" id="{4B295AA2-CDDB-42D9-80D6-6C04E423AFB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7"/>
          <a:stretch/>
        </p:blipFill>
        <p:spPr>
          <a:xfrm>
            <a:off x="1062038" y="2021541"/>
            <a:ext cx="4376737" cy="397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49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F3B18DBF-9335-4540-8936-6BF6547E593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457783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0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F3B18DBF-9335-4540-8936-6BF6547E59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3E4DE36-EF6C-4B51-AAF5-5071E2D7CAF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3620A916-E870-4461-9199-44FF72A1A70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76691" y="2052977"/>
            <a:ext cx="5305711" cy="3895043"/>
          </a:xfrm>
        </p:spPr>
        <p:txBody>
          <a:bodyPr anchor="ctr"/>
          <a:lstStyle/>
          <a:p>
            <a:pPr>
              <a:spcAft>
                <a:spcPts val="1200"/>
              </a:spcAft>
            </a:pPr>
            <a:r>
              <a:rPr lang="en-US" sz="2000">
                <a:latin typeface="Roboto" panose="02000000000000000000" pitchFamily="2" charset="0"/>
              </a:rPr>
              <a:t>Why does </a:t>
            </a:r>
            <a:r>
              <a:rPr lang="en-US" sz="2000" i="1">
                <a:latin typeface="Roboto" panose="02000000000000000000" pitchFamily="2" charset="0"/>
              </a:rPr>
              <a:t>winner16</a:t>
            </a:r>
            <a:r>
              <a:rPr lang="en-US" sz="2000">
                <a:latin typeface="Roboto" panose="02000000000000000000" pitchFamily="2" charset="0"/>
              </a:rPr>
              <a:t> have 0 observation?</a:t>
            </a:r>
          </a:p>
          <a:p>
            <a:pPr lvl="1">
              <a:spcAft>
                <a:spcPts val="1200"/>
              </a:spcAft>
            </a:pPr>
            <a:r>
              <a:rPr lang="en-US" sz="1800">
                <a:latin typeface="Roboto" panose="02000000000000000000" pitchFamily="2" charset="0"/>
              </a:rPr>
              <a:t>As we mentioned before, it is stored as a </a:t>
            </a:r>
            <a:r>
              <a:rPr lang="en-US" sz="1800" i="1">
                <a:latin typeface="Roboto" panose="02000000000000000000" pitchFamily="2" charset="0"/>
              </a:rPr>
              <a:t>string</a:t>
            </a:r>
            <a:r>
              <a:rPr lang="en-US" sz="1800">
                <a:latin typeface="Roboto" panose="02000000000000000000" pitchFamily="2" charset="0"/>
              </a:rPr>
              <a:t> type, which needs to be recoded</a:t>
            </a:r>
          </a:p>
          <a:p>
            <a:pPr lvl="1">
              <a:spcAft>
                <a:spcPts val="1200"/>
              </a:spcAft>
            </a:pPr>
            <a:r>
              <a:rPr lang="en-US" sz="1800">
                <a:latin typeface="Roboto" panose="02000000000000000000" pitchFamily="2" charset="0"/>
              </a:rPr>
              <a:t>Let’s try </a:t>
            </a:r>
            <a:r>
              <a:rPr lang="en-US" sz="1800" b="1" i="1">
                <a:latin typeface="Roboto" panose="02000000000000000000" pitchFamily="2" charset="0"/>
              </a:rPr>
              <a:t>codebook</a:t>
            </a:r>
            <a:r>
              <a:rPr lang="en-US" sz="1800">
                <a:latin typeface="Roboto" panose="02000000000000000000" pitchFamily="2" charset="0"/>
              </a:rPr>
              <a:t> function to check what string inputs are recorded in the variable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C8F8E1E-EE47-4F7F-B059-A9D54180CB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indent="0"/>
            <a:r>
              <a:rPr lang="en-US" sz="2100" i="1">
                <a:latin typeface="+mn-lt"/>
              </a:rPr>
              <a:t>Summarize</a:t>
            </a:r>
            <a:r>
              <a:rPr lang="en-US" sz="2100">
                <a:latin typeface="+mn-lt"/>
              </a:rPr>
              <a:t> function can be used to see more detailed information about each variable. This can be done with all at once or on an individual basis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F5E330-73CB-4527-962F-60CC4E682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Summary Statistics</a:t>
            </a:r>
            <a:endParaRPr lang="en-US" dirty="0">
              <a:latin typeface="+mn-lt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2C1073D-338B-444E-8047-972A8262B7D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38" name="on" hidden="1">
              <a:extLst>
                <a:ext uri="{FF2B5EF4-FFF2-40B4-BE49-F238E27FC236}">
                  <a16:creationId xmlns:a16="http://schemas.microsoft.com/office/drawing/2014/main" id="{F8EE1C1B-5C13-479A-8650-CBDAC1F7507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9" name="off" hidden="1">
              <a:extLst>
                <a:ext uri="{FF2B5EF4-FFF2-40B4-BE49-F238E27FC236}">
                  <a16:creationId xmlns:a16="http://schemas.microsoft.com/office/drawing/2014/main" id="{90FB7B26-FFAD-440E-BB07-0AC66EB1096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0" name="1">
              <a:extLst>
                <a:ext uri="{FF2B5EF4-FFF2-40B4-BE49-F238E27FC236}">
                  <a16:creationId xmlns:a16="http://schemas.microsoft.com/office/drawing/2014/main" id="{4A8B96A8-8C7B-437C-8992-AA3FEE40DA12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41" name="2">
              <a:extLst>
                <a:ext uri="{FF2B5EF4-FFF2-40B4-BE49-F238E27FC236}">
                  <a16:creationId xmlns:a16="http://schemas.microsoft.com/office/drawing/2014/main" id="{0CF1F36C-79B3-480E-9BF2-13086CF44EE5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42" name="3">
              <a:extLst>
                <a:ext uri="{FF2B5EF4-FFF2-40B4-BE49-F238E27FC236}">
                  <a16:creationId xmlns:a16="http://schemas.microsoft.com/office/drawing/2014/main" id="{25345E23-5DA8-4DFE-A4C1-A2D4E8AF5D08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3" name="4">
              <a:extLst>
                <a:ext uri="{FF2B5EF4-FFF2-40B4-BE49-F238E27FC236}">
                  <a16:creationId xmlns:a16="http://schemas.microsoft.com/office/drawing/2014/main" id="{2D028B48-F352-473E-95DE-E4A546C3EBEB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4" name="5">
              <a:extLst>
                <a:ext uri="{FF2B5EF4-FFF2-40B4-BE49-F238E27FC236}">
                  <a16:creationId xmlns:a16="http://schemas.microsoft.com/office/drawing/2014/main" id="{85AD9928-547F-4886-AFBD-95EA8DEA71CA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45" name="6">
              <a:extLst>
                <a:ext uri="{FF2B5EF4-FFF2-40B4-BE49-F238E27FC236}">
                  <a16:creationId xmlns:a16="http://schemas.microsoft.com/office/drawing/2014/main" id="{0811B51D-AAA0-4BB8-A523-240BCEAEB9FE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46" name="7">
              <a:extLst>
                <a:ext uri="{FF2B5EF4-FFF2-40B4-BE49-F238E27FC236}">
                  <a16:creationId xmlns:a16="http://schemas.microsoft.com/office/drawing/2014/main" id="{0BAD5DA9-2F64-4D00-8732-A4C3D5524252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47" name="8" hidden="1">
              <a:extLst>
                <a:ext uri="{FF2B5EF4-FFF2-40B4-BE49-F238E27FC236}">
                  <a16:creationId xmlns:a16="http://schemas.microsoft.com/office/drawing/2014/main" id="{F0847D01-2995-48B0-B732-C92CE984E33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48" name="9" hidden="1">
              <a:extLst>
                <a:ext uri="{FF2B5EF4-FFF2-40B4-BE49-F238E27FC236}">
                  <a16:creationId xmlns:a16="http://schemas.microsoft.com/office/drawing/2014/main" id="{F035B221-13C5-4A64-9CAD-6AF4E5909F7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49" name="10" hidden="1">
              <a:extLst>
                <a:ext uri="{FF2B5EF4-FFF2-40B4-BE49-F238E27FC236}">
                  <a16:creationId xmlns:a16="http://schemas.microsoft.com/office/drawing/2014/main" id="{C2988F72-E8C4-4E62-BA9F-3A8B9C5FDB3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50" name="11" hidden="1">
              <a:extLst>
                <a:ext uri="{FF2B5EF4-FFF2-40B4-BE49-F238E27FC236}">
                  <a16:creationId xmlns:a16="http://schemas.microsoft.com/office/drawing/2014/main" id="{691AE863-4574-43F4-ADCB-D8FB9E5D6B1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51" name="12" hidden="1">
              <a:extLst>
                <a:ext uri="{FF2B5EF4-FFF2-40B4-BE49-F238E27FC236}">
                  <a16:creationId xmlns:a16="http://schemas.microsoft.com/office/drawing/2014/main" id="{8315C0FA-7801-4340-A401-4E99A88FAFD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52" name="13" hidden="1">
              <a:extLst>
                <a:ext uri="{FF2B5EF4-FFF2-40B4-BE49-F238E27FC236}">
                  <a16:creationId xmlns:a16="http://schemas.microsoft.com/office/drawing/2014/main" id="{AFE85C1A-76BA-4F9C-B82C-83F8325E638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3" name="14" hidden="1">
              <a:extLst>
                <a:ext uri="{FF2B5EF4-FFF2-40B4-BE49-F238E27FC236}">
                  <a16:creationId xmlns:a16="http://schemas.microsoft.com/office/drawing/2014/main" id="{764454D8-2ABD-4D31-98F9-D0F75D04D8C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4" name="15" hidden="1">
              <a:extLst>
                <a:ext uri="{FF2B5EF4-FFF2-40B4-BE49-F238E27FC236}">
                  <a16:creationId xmlns:a16="http://schemas.microsoft.com/office/drawing/2014/main" id="{940D8F4B-C1BD-4731-9DCA-6C6D1196FF1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55" name="16" hidden="1">
              <a:extLst>
                <a:ext uri="{FF2B5EF4-FFF2-40B4-BE49-F238E27FC236}">
                  <a16:creationId xmlns:a16="http://schemas.microsoft.com/office/drawing/2014/main" id="{0537350F-ACF6-4145-B2DA-2B9F651C845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56" name="17" hidden="1">
              <a:extLst>
                <a:ext uri="{FF2B5EF4-FFF2-40B4-BE49-F238E27FC236}">
                  <a16:creationId xmlns:a16="http://schemas.microsoft.com/office/drawing/2014/main" id="{99BCBB9C-94CB-4A41-A150-5AD95BE46CC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57" name="18" hidden="1">
              <a:extLst>
                <a:ext uri="{FF2B5EF4-FFF2-40B4-BE49-F238E27FC236}">
                  <a16:creationId xmlns:a16="http://schemas.microsoft.com/office/drawing/2014/main" id="{1342FF97-26E7-4F8E-AC8E-6999F05E834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58" name="19" hidden="1">
              <a:extLst>
                <a:ext uri="{FF2B5EF4-FFF2-40B4-BE49-F238E27FC236}">
                  <a16:creationId xmlns:a16="http://schemas.microsoft.com/office/drawing/2014/main" id="{DBEBFDAE-A1F3-4F38-9F8D-F00C0E5DF62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59" name="20" hidden="1">
              <a:extLst>
                <a:ext uri="{FF2B5EF4-FFF2-40B4-BE49-F238E27FC236}">
                  <a16:creationId xmlns:a16="http://schemas.microsoft.com/office/drawing/2014/main" id="{578074E2-1BC2-44C1-97CB-6C33CC9EA60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60" name="21" hidden="1">
              <a:extLst>
                <a:ext uri="{FF2B5EF4-FFF2-40B4-BE49-F238E27FC236}">
                  <a16:creationId xmlns:a16="http://schemas.microsoft.com/office/drawing/2014/main" id="{10E4698C-07B0-4624-AD7D-556DA20A37D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61" name="22" hidden="1">
              <a:extLst>
                <a:ext uri="{FF2B5EF4-FFF2-40B4-BE49-F238E27FC236}">
                  <a16:creationId xmlns:a16="http://schemas.microsoft.com/office/drawing/2014/main" id="{9C97FA25-C9FC-4AC4-9A9A-BE026B9EB55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62" name="23" hidden="1">
              <a:extLst>
                <a:ext uri="{FF2B5EF4-FFF2-40B4-BE49-F238E27FC236}">
                  <a16:creationId xmlns:a16="http://schemas.microsoft.com/office/drawing/2014/main" id="{3591C227-CB5B-43C3-AAA2-2C1EEBDBE20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3" name="24" hidden="1">
              <a:extLst>
                <a:ext uri="{FF2B5EF4-FFF2-40B4-BE49-F238E27FC236}">
                  <a16:creationId xmlns:a16="http://schemas.microsoft.com/office/drawing/2014/main" id="{80352E12-E7BC-43C4-B6D0-59D49694003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4" name="25" hidden="1">
              <a:extLst>
                <a:ext uri="{FF2B5EF4-FFF2-40B4-BE49-F238E27FC236}">
                  <a16:creationId xmlns:a16="http://schemas.microsoft.com/office/drawing/2014/main" id="{C376BEC6-B865-4A47-8D71-481B2EB8B1A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65" name="26" hidden="1">
              <a:extLst>
                <a:ext uri="{FF2B5EF4-FFF2-40B4-BE49-F238E27FC236}">
                  <a16:creationId xmlns:a16="http://schemas.microsoft.com/office/drawing/2014/main" id="{F4FCB94D-9626-46A3-B9DC-AF61D1AF489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77492D11-4B38-4FB6-964D-3E951CB0210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" t="43335" r="69399" b="45857"/>
          <a:stretch/>
        </p:blipFill>
        <p:spPr>
          <a:xfrm>
            <a:off x="740567" y="3552824"/>
            <a:ext cx="5174743" cy="94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31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0AEEE01E-5DDE-4CB9-A353-65B31F0225B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5013678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4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0AEEE01E-5DDE-4CB9-A353-65B31F0225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79C88EA4-43E8-46C9-A028-5CA9C0D4245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81B020-C689-435A-B4B8-DBFAA0016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2E2E38"/>
                </a:solidFill>
                <a:effectLst/>
                <a:uLnTx/>
                <a:uFillTx/>
                <a:latin typeface="+mn-lt"/>
                <a:ea typeface="Roboto" panose="02000000000000000000" pitchFamily="2" charset="0"/>
                <a:cs typeface="Calibri Light"/>
              </a:rPr>
              <a:t>Summary Statistics</a:t>
            </a:r>
            <a:endParaRPr lang="en-US" dirty="0">
              <a:latin typeface="+mn-lt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C7B3941-9DEE-4DE0-B9B8-FAA520FB0378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67" name="on" hidden="1">
              <a:extLst>
                <a:ext uri="{FF2B5EF4-FFF2-40B4-BE49-F238E27FC236}">
                  <a16:creationId xmlns:a16="http://schemas.microsoft.com/office/drawing/2014/main" id="{F717C969-A4FC-4029-8891-3E9A99559E5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68" name="off" hidden="1">
              <a:extLst>
                <a:ext uri="{FF2B5EF4-FFF2-40B4-BE49-F238E27FC236}">
                  <a16:creationId xmlns:a16="http://schemas.microsoft.com/office/drawing/2014/main" id="{61F1BFE6-439E-47E2-A71B-02711ABEEC0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69" name="1">
              <a:extLst>
                <a:ext uri="{FF2B5EF4-FFF2-40B4-BE49-F238E27FC236}">
                  <a16:creationId xmlns:a16="http://schemas.microsoft.com/office/drawing/2014/main" id="{70BE3871-BE02-4520-BFEF-4A791B27E694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70" name="2">
              <a:extLst>
                <a:ext uri="{FF2B5EF4-FFF2-40B4-BE49-F238E27FC236}">
                  <a16:creationId xmlns:a16="http://schemas.microsoft.com/office/drawing/2014/main" id="{BB84E1D7-5241-4B10-B9D9-D661F3E8FF22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71" name="3">
              <a:extLst>
                <a:ext uri="{FF2B5EF4-FFF2-40B4-BE49-F238E27FC236}">
                  <a16:creationId xmlns:a16="http://schemas.microsoft.com/office/drawing/2014/main" id="{62615BD0-45BD-4025-BBC5-D0677E78E745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72" name="4">
              <a:extLst>
                <a:ext uri="{FF2B5EF4-FFF2-40B4-BE49-F238E27FC236}">
                  <a16:creationId xmlns:a16="http://schemas.microsoft.com/office/drawing/2014/main" id="{97292C04-B7A1-4EC5-83E3-C641D13EDC9E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73" name="5">
              <a:extLst>
                <a:ext uri="{FF2B5EF4-FFF2-40B4-BE49-F238E27FC236}">
                  <a16:creationId xmlns:a16="http://schemas.microsoft.com/office/drawing/2014/main" id="{3D56E687-C973-42FF-9588-F13C325611EF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74" name="6">
              <a:extLst>
                <a:ext uri="{FF2B5EF4-FFF2-40B4-BE49-F238E27FC236}">
                  <a16:creationId xmlns:a16="http://schemas.microsoft.com/office/drawing/2014/main" id="{72EDFCC6-FE33-4F4D-87A1-7DDF8FD4EF7E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75" name="7">
              <a:extLst>
                <a:ext uri="{FF2B5EF4-FFF2-40B4-BE49-F238E27FC236}">
                  <a16:creationId xmlns:a16="http://schemas.microsoft.com/office/drawing/2014/main" id="{29741912-2017-40CE-BB52-BD1976F4B59B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76" name="8" hidden="1">
              <a:extLst>
                <a:ext uri="{FF2B5EF4-FFF2-40B4-BE49-F238E27FC236}">
                  <a16:creationId xmlns:a16="http://schemas.microsoft.com/office/drawing/2014/main" id="{6D1C3667-94A3-414D-9DD8-22BA9CECAFE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77" name="9" hidden="1">
              <a:extLst>
                <a:ext uri="{FF2B5EF4-FFF2-40B4-BE49-F238E27FC236}">
                  <a16:creationId xmlns:a16="http://schemas.microsoft.com/office/drawing/2014/main" id="{0A515867-CA62-4DDB-B124-070958073CE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78" name="10" hidden="1">
              <a:extLst>
                <a:ext uri="{FF2B5EF4-FFF2-40B4-BE49-F238E27FC236}">
                  <a16:creationId xmlns:a16="http://schemas.microsoft.com/office/drawing/2014/main" id="{68BE1749-5C95-4440-BAD4-A639250A4D5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79" name="11" hidden="1">
              <a:extLst>
                <a:ext uri="{FF2B5EF4-FFF2-40B4-BE49-F238E27FC236}">
                  <a16:creationId xmlns:a16="http://schemas.microsoft.com/office/drawing/2014/main" id="{5AEBF316-F2C1-4D4F-8529-DDBB70EFE55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80" name="12" hidden="1">
              <a:extLst>
                <a:ext uri="{FF2B5EF4-FFF2-40B4-BE49-F238E27FC236}">
                  <a16:creationId xmlns:a16="http://schemas.microsoft.com/office/drawing/2014/main" id="{D979E606-FC5A-4210-BF1D-FF5BF16D8DD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81" name="13" hidden="1">
              <a:extLst>
                <a:ext uri="{FF2B5EF4-FFF2-40B4-BE49-F238E27FC236}">
                  <a16:creationId xmlns:a16="http://schemas.microsoft.com/office/drawing/2014/main" id="{C9935577-5253-4855-B2DE-35448C1BB9F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82" name="14" hidden="1">
              <a:extLst>
                <a:ext uri="{FF2B5EF4-FFF2-40B4-BE49-F238E27FC236}">
                  <a16:creationId xmlns:a16="http://schemas.microsoft.com/office/drawing/2014/main" id="{664F33AF-83D6-4FC2-8663-48FBD09B057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83" name="15" hidden="1">
              <a:extLst>
                <a:ext uri="{FF2B5EF4-FFF2-40B4-BE49-F238E27FC236}">
                  <a16:creationId xmlns:a16="http://schemas.microsoft.com/office/drawing/2014/main" id="{ADD2DABE-80A1-425C-A527-2B40D4F4C6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84" name="16" hidden="1">
              <a:extLst>
                <a:ext uri="{FF2B5EF4-FFF2-40B4-BE49-F238E27FC236}">
                  <a16:creationId xmlns:a16="http://schemas.microsoft.com/office/drawing/2014/main" id="{78D16E30-3EF8-44CC-9965-1EB2FD31657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85" name="17" hidden="1">
              <a:extLst>
                <a:ext uri="{FF2B5EF4-FFF2-40B4-BE49-F238E27FC236}">
                  <a16:creationId xmlns:a16="http://schemas.microsoft.com/office/drawing/2014/main" id="{7B3954F2-F170-4E05-A612-E44EAEDDEED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86" name="18" hidden="1">
              <a:extLst>
                <a:ext uri="{FF2B5EF4-FFF2-40B4-BE49-F238E27FC236}">
                  <a16:creationId xmlns:a16="http://schemas.microsoft.com/office/drawing/2014/main" id="{16FBC716-8F1E-4890-8C80-451BA0BFC90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87" name="19" hidden="1">
              <a:extLst>
                <a:ext uri="{FF2B5EF4-FFF2-40B4-BE49-F238E27FC236}">
                  <a16:creationId xmlns:a16="http://schemas.microsoft.com/office/drawing/2014/main" id="{3244F4E0-69B7-4654-94FA-2FA9B1BFF91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88" name="20" hidden="1">
              <a:extLst>
                <a:ext uri="{FF2B5EF4-FFF2-40B4-BE49-F238E27FC236}">
                  <a16:creationId xmlns:a16="http://schemas.microsoft.com/office/drawing/2014/main" id="{5695306C-9353-46DD-840E-6AA2531924D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89" name="21" hidden="1">
              <a:extLst>
                <a:ext uri="{FF2B5EF4-FFF2-40B4-BE49-F238E27FC236}">
                  <a16:creationId xmlns:a16="http://schemas.microsoft.com/office/drawing/2014/main" id="{DE5F4631-CE9C-4665-931C-D972884A862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90" name="22" hidden="1">
              <a:extLst>
                <a:ext uri="{FF2B5EF4-FFF2-40B4-BE49-F238E27FC236}">
                  <a16:creationId xmlns:a16="http://schemas.microsoft.com/office/drawing/2014/main" id="{8AD5C1FC-28EC-4E77-BE73-A3F2B32954E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91" name="23" hidden="1">
              <a:extLst>
                <a:ext uri="{FF2B5EF4-FFF2-40B4-BE49-F238E27FC236}">
                  <a16:creationId xmlns:a16="http://schemas.microsoft.com/office/drawing/2014/main" id="{09283D1F-B085-4579-BF1D-11ACC06F126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92" name="24" hidden="1">
              <a:extLst>
                <a:ext uri="{FF2B5EF4-FFF2-40B4-BE49-F238E27FC236}">
                  <a16:creationId xmlns:a16="http://schemas.microsoft.com/office/drawing/2014/main" id="{0ECDF153-E489-4C53-A514-B383EA88AE2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93" name="25" hidden="1">
              <a:extLst>
                <a:ext uri="{FF2B5EF4-FFF2-40B4-BE49-F238E27FC236}">
                  <a16:creationId xmlns:a16="http://schemas.microsoft.com/office/drawing/2014/main" id="{8AB3D721-5350-4580-9DA5-A669FC6A028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94" name="26" hidden="1">
              <a:extLst>
                <a:ext uri="{FF2B5EF4-FFF2-40B4-BE49-F238E27FC236}">
                  <a16:creationId xmlns:a16="http://schemas.microsoft.com/office/drawing/2014/main" id="{92BB0360-FAF9-4E68-ACCA-200BCA65909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67FBA7A-DB3A-4B21-96E0-68C4E3BB378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"/>
          <a:stretch/>
        </p:blipFill>
        <p:spPr>
          <a:xfrm>
            <a:off x="635758" y="1342859"/>
            <a:ext cx="10972042" cy="2452157"/>
          </a:xfrm>
          <a:prstGeom prst="rect">
            <a:avLst/>
          </a:prstGeom>
        </p:spPr>
      </p:pic>
      <p:sp>
        <p:nvSpPr>
          <p:cNvPr id="96" name="Content Placeholder 33">
            <a:extLst>
              <a:ext uri="{FF2B5EF4-FFF2-40B4-BE49-F238E27FC236}">
                <a16:creationId xmlns:a16="http://schemas.microsoft.com/office/drawing/2014/main" id="{BE379E50-31CE-4444-8E84-FEE68DDDA841}"/>
              </a:ext>
            </a:extLst>
          </p:cNvPr>
          <p:cNvSpPr txBox="1">
            <a:spLocks/>
          </p:cNvSpPr>
          <p:nvPr/>
        </p:nvSpPr>
        <p:spPr>
          <a:xfrm>
            <a:off x="609601" y="4000500"/>
            <a:ext cx="10998199" cy="2095500"/>
          </a:xfrm>
          <a:prstGeom prst="rect">
            <a:avLst/>
          </a:prstGeom>
        </p:spPr>
        <p:txBody>
          <a:bodyPr anchor="ctr"/>
          <a:lstStyle>
            <a:lvl1pPr marL="26731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6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534617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801925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0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1069232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7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133654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1884866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569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0273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975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000" b="1" dirty="0">
                <a:latin typeface="Roboto" panose="02000000000000000000" pitchFamily="2" charset="0"/>
              </a:rPr>
              <a:t>We can see that there are 378 occurrences of “Dem” and 2,111 occurrences of “Rep”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As we can see from a boxed corner, our binary variable is not labeled. And this can be problematic when we try to examine or interpret the statistical inference of the unlabeled variable.</a:t>
            </a:r>
          </a:p>
          <a:p>
            <a:pPr>
              <a:spcAft>
                <a:spcPts val="600"/>
              </a:spcAft>
            </a:pPr>
            <a:r>
              <a:rPr lang="en-US" sz="2000" b="1" dirty="0">
                <a:latin typeface="Roboto" panose="02000000000000000000" pitchFamily="2" charset="0"/>
              </a:rPr>
              <a:t>For example, let’s say we want to run a t-test to see the statistical significance of differences between the two groups “Dem” and “Rep”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In order to run the t-test, we first must </a:t>
            </a:r>
            <a:r>
              <a:rPr lang="en-US" sz="1800" b="1" dirty="0">
                <a:latin typeface="Roboto" panose="02000000000000000000" pitchFamily="2" charset="0"/>
              </a:rPr>
              <a:t>label</a:t>
            </a:r>
            <a:r>
              <a:rPr lang="en-US" sz="1800" dirty="0">
                <a:latin typeface="Roboto" panose="02000000000000000000" pitchFamily="2" charset="0"/>
              </a:rPr>
              <a:t> the variables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611851-F858-4404-90FD-2F075988480F}"/>
              </a:ext>
            </a:extLst>
          </p:cNvPr>
          <p:cNvSpPr/>
          <p:nvPr/>
        </p:nvSpPr>
        <p:spPr>
          <a:xfrm>
            <a:off x="10658868" y="1824646"/>
            <a:ext cx="952500" cy="301689"/>
          </a:xfrm>
          <a:prstGeom prst="rect">
            <a:avLst/>
          </a:prstGeom>
          <a:noFill/>
          <a:ln w="19050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987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8538B44D-ED2D-406A-96F6-C711320ADA0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8906635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8" name="think-cell Slide" r:id="rId10" imgW="359" imgH="355" progId="TCLayout.ActiveDocument.1">
                  <p:embed/>
                </p:oleObj>
              </mc:Choice>
              <mc:Fallback>
                <p:oleObj name="think-cell Slide" r:id="rId10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8538B44D-ED2D-406A-96F6-C711320ADA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1A70046C-58DA-4DB8-97AE-084682A941F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DA988436-C51D-49D3-83E5-C4E5B1BEB3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indent="0"/>
            <a:r>
              <a:rPr lang="en-US" sz="2100" dirty="0"/>
              <a:t>Labeling is useful in analyzing variables from different observations based on their </a:t>
            </a:r>
            <a:r>
              <a:rPr lang="en-US" sz="2100" i="1" dirty="0"/>
              <a:t>string </a:t>
            </a:r>
            <a:r>
              <a:rPr lang="en-US" sz="2100" dirty="0"/>
              <a:t>values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C5FEE8-D2FF-4DAF-849B-7D3B63F99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Categorical Data – Processing</a:t>
            </a:r>
            <a:endParaRPr lang="en-US" dirty="0">
              <a:latin typeface="+mn-lt"/>
            </a:endParaRPr>
          </a:p>
        </p:txBody>
      </p:sp>
      <p:sp>
        <p:nvSpPr>
          <p:cNvPr id="72" name="Content Placeholder 71">
            <a:extLst>
              <a:ext uri="{FF2B5EF4-FFF2-40B4-BE49-F238E27FC236}">
                <a16:creationId xmlns:a16="http://schemas.microsoft.com/office/drawing/2014/main" id="{C087E3AD-4097-4FF0-86CA-E9BCAA3CDCA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4363" y="3383847"/>
            <a:ext cx="5125205" cy="2712149"/>
          </a:xfrm>
        </p:spPr>
        <p:txBody>
          <a:bodyPr anchor="ctr"/>
          <a:lstStyle/>
          <a:p>
            <a:r>
              <a:rPr lang="en-US" dirty="0">
                <a:latin typeface="Roboto" panose="02000000000000000000" pitchFamily="2" charset="0"/>
              </a:rPr>
              <a:t>Categorical Variables</a:t>
            </a:r>
          </a:p>
          <a:p>
            <a:pPr lvl="1"/>
            <a:r>
              <a:rPr lang="en-US" b="1" dirty="0">
                <a:latin typeface="Roboto" panose="02000000000000000000" pitchFamily="2" charset="0"/>
              </a:rPr>
              <a:t>Binary</a:t>
            </a:r>
            <a:r>
              <a:rPr lang="en-US" dirty="0">
                <a:latin typeface="Roboto" panose="02000000000000000000" pitchFamily="2" charset="0"/>
              </a:rPr>
              <a:t>, Nominal, Ordinal</a:t>
            </a:r>
          </a:p>
          <a:p>
            <a:pPr lvl="1"/>
            <a:r>
              <a:rPr lang="en-US" dirty="0">
                <a:latin typeface="Roboto" panose="02000000000000000000" pitchFamily="2" charset="0"/>
              </a:rPr>
              <a:t>Can be used for </a:t>
            </a:r>
            <a:r>
              <a:rPr lang="en-US" u="sng" dirty="0">
                <a:latin typeface="Roboto" panose="02000000000000000000" pitchFamily="2" charset="0"/>
              </a:rPr>
              <a:t>classifying different categories</a:t>
            </a:r>
            <a:r>
              <a:rPr lang="en-US" dirty="0">
                <a:latin typeface="Roboto" panose="02000000000000000000" pitchFamily="2" charset="0"/>
              </a:rPr>
              <a:t>, </a:t>
            </a:r>
            <a:r>
              <a:rPr lang="en-US" b="1" u="sng" dirty="0">
                <a:latin typeface="Roboto" panose="02000000000000000000" pitchFamily="2" charset="0"/>
              </a:rPr>
              <a:t>predicting categorical events</a:t>
            </a:r>
            <a:r>
              <a:rPr lang="en-US" dirty="0">
                <a:latin typeface="Roboto" panose="02000000000000000000" pitchFamily="2" charset="0"/>
              </a:rPr>
              <a:t>, or </a:t>
            </a:r>
            <a:r>
              <a:rPr lang="en-US" u="sng" dirty="0">
                <a:latin typeface="Roboto" panose="02000000000000000000" pitchFamily="2" charset="0"/>
              </a:rPr>
              <a:t>explaining differences among categorical values </a:t>
            </a:r>
          </a:p>
          <a:p>
            <a:r>
              <a:rPr lang="en-US" dirty="0">
                <a:latin typeface="Roboto" panose="02000000000000000000" pitchFamily="2" charset="0"/>
              </a:rPr>
              <a:t>Numerical Variables</a:t>
            </a:r>
          </a:p>
          <a:p>
            <a:pPr lvl="1"/>
            <a:r>
              <a:rPr lang="en-US" dirty="0">
                <a:latin typeface="Roboto" panose="02000000000000000000" pitchFamily="2" charset="0"/>
              </a:rPr>
              <a:t>Continuous (infinite interval) or Discrete (finite)</a:t>
            </a:r>
          </a:p>
          <a:p>
            <a:pPr lvl="1"/>
            <a:r>
              <a:rPr lang="en-US" dirty="0">
                <a:latin typeface="Roboto" panose="02000000000000000000" pitchFamily="2" charset="0"/>
              </a:rPr>
              <a:t>Take on any value within a finite or infinite interval</a:t>
            </a:r>
          </a:p>
          <a:p>
            <a:pPr lvl="1"/>
            <a:r>
              <a:rPr lang="en-US" dirty="0">
                <a:latin typeface="Roboto" panose="02000000000000000000" pitchFamily="2" charset="0"/>
              </a:rPr>
              <a:t>Can be used for </a:t>
            </a:r>
            <a:r>
              <a:rPr lang="en-US" u="sng" dirty="0">
                <a:latin typeface="Roboto" panose="02000000000000000000" pitchFamily="2" charset="0"/>
              </a:rPr>
              <a:t>finding relationships</a:t>
            </a:r>
            <a:r>
              <a:rPr lang="en-US" dirty="0">
                <a:latin typeface="Roboto" panose="02000000000000000000" pitchFamily="2" charset="0"/>
              </a:rPr>
              <a:t> and </a:t>
            </a:r>
            <a:r>
              <a:rPr lang="en-US" u="sng" dirty="0">
                <a:latin typeface="Roboto" panose="02000000000000000000" pitchFamily="2" charset="0"/>
              </a:rPr>
              <a:t>identifying characteristics </a:t>
            </a:r>
            <a:endParaRPr lang="en-US" dirty="0">
              <a:latin typeface="Roboto" panose="02000000000000000000" pitchFamily="2" charset="0"/>
            </a:endParaRPr>
          </a:p>
          <a:p>
            <a:pPr lvl="1"/>
            <a:endParaRPr lang="en-US" dirty="0">
              <a:latin typeface="Roboto" panose="02000000000000000000" pitchFamily="2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949BA09-C99B-4511-A0FC-699E40E84209}"/>
              </a:ext>
            </a:extLst>
          </p:cNvPr>
          <p:cNvGrpSpPr/>
          <p:nvPr/>
        </p:nvGrpSpPr>
        <p:grpSpPr>
          <a:xfrm>
            <a:off x="6845294" y="3383847"/>
            <a:ext cx="4413256" cy="994102"/>
            <a:chOff x="6351444" y="4559850"/>
            <a:chExt cx="4413256" cy="994102"/>
          </a:xfrm>
        </p:grpSpPr>
        <p:sp>
          <p:nvSpPr>
            <p:cNvPr id="79" name="background">
              <a:extLst>
                <a:ext uri="{FF2B5EF4-FFF2-40B4-BE49-F238E27FC236}">
                  <a16:creationId xmlns:a16="http://schemas.microsoft.com/office/drawing/2014/main" id="{0DD2F778-91B3-4C01-AB3B-96599CEB5A38}"/>
                </a:ext>
              </a:extLst>
            </p:cNvPr>
            <p:cNvSpPr>
              <a:spLocks noChangeAspect="1"/>
            </p:cNvSpPr>
            <p:nvPr>
              <p:custDataLst>
                <p:tags r:id="rId5"/>
              </p:custDataLst>
            </p:nvPr>
          </p:nvSpPr>
          <p:spPr>
            <a:xfrm>
              <a:off x="6351445" y="4581077"/>
              <a:ext cx="228600" cy="228600"/>
            </a:xfrm>
            <a:prstGeom prst="ellipse">
              <a:avLst/>
            </a:prstGeom>
            <a:solidFill>
              <a:srgbClr val="900A2F"/>
            </a:solidFill>
            <a:ln w="9525" cap="flat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0" name="Content Placeholder 33">
              <a:extLst>
                <a:ext uri="{FF2B5EF4-FFF2-40B4-BE49-F238E27FC236}">
                  <a16:creationId xmlns:a16="http://schemas.microsoft.com/office/drawing/2014/main" id="{63EB56ED-CCE7-4149-A47C-A95C1C3B1289}"/>
                </a:ext>
              </a:extLst>
            </p:cNvPr>
            <p:cNvSpPr txBox="1">
              <a:spLocks/>
            </p:cNvSpPr>
            <p:nvPr/>
          </p:nvSpPr>
          <p:spPr>
            <a:xfrm>
              <a:off x="6580046" y="4559850"/>
              <a:ext cx="4184654" cy="271053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Autofit/>
            </a:bodyPr>
            <a:lstStyle>
              <a:lvl1pPr marL="267311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8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1pPr>
              <a:lvl2pPr marL="534617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6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2pPr>
              <a:lvl3pPr marL="801925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4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3pPr>
              <a:lvl4pPr marL="1069232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1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4pPr>
              <a:lvl5pPr marL="1336541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0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5pPr>
              <a:lvl6pPr marL="1884866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7569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0273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2975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7475" lvl="1" indent="0">
                <a:spcAft>
                  <a:spcPts val="1200"/>
                </a:spcAft>
                <a:buNone/>
              </a:pPr>
              <a:r>
                <a:rPr lang="en-US" sz="1400" dirty="0">
                  <a:latin typeface="Roboto" panose="02000000000000000000" pitchFamily="2" charset="0"/>
                </a:rPr>
                <a:t>Creates </a:t>
              </a:r>
              <a:r>
                <a:rPr lang="en-US" sz="1400" i="1" dirty="0">
                  <a:latin typeface="Roboto" panose="02000000000000000000" pitchFamily="2" charset="0"/>
                </a:rPr>
                <a:t>vote</a:t>
              </a:r>
              <a:r>
                <a:rPr lang="en-US" sz="1400" dirty="0">
                  <a:latin typeface="Roboto" panose="02000000000000000000" pitchFamily="2" charset="0"/>
                </a:rPr>
                <a:t> variable with 1 = “Rep” (all else are 0) </a:t>
              </a:r>
            </a:p>
          </p:txBody>
        </p:sp>
        <p:sp>
          <p:nvSpPr>
            <p:cNvPr id="81" name="background">
              <a:extLst>
                <a:ext uri="{FF2B5EF4-FFF2-40B4-BE49-F238E27FC236}">
                  <a16:creationId xmlns:a16="http://schemas.microsoft.com/office/drawing/2014/main" id="{DC30BBED-57E6-4E63-8A75-9FDD3064E902}"/>
                </a:ext>
              </a:extLst>
            </p:cNvPr>
            <p:cNvSpPr>
              <a:spLocks noChangeAspect="1"/>
            </p:cNvSpPr>
            <p:nvPr>
              <p:custDataLst>
                <p:tags r:id="rId6"/>
              </p:custDataLst>
            </p:nvPr>
          </p:nvSpPr>
          <p:spPr>
            <a:xfrm>
              <a:off x="6351444" y="4936279"/>
              <a:ext cx="228600" cy="228600"/>
            </a:xfrm>
            <a:prstGeom prst="ellipse">
              <a:avLst/>
            </a:prstGeom>
            <a:solidFill>
              <a:srgbClr val="900A2F"/>
            </a:solidFill>
            <a:ln w="9525" cap="flat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2" name="Content Placeholder 33">
              <a:extLst>
                <a:ext uri="{FF2B5EF4-FFF2-40B4-BE49-F238E27FC236}">
                  <a16:creationId xmlns:a16="http://schemas.microsoft.com/office/drawing/2014/main" id="{DBCA7C21-49B5-4736-8281-B665A7BB63B0}"/>
                </a:ext>
              </a:extLst>
            </p:cNvPr>
            <p:cNvSpPr txBox="1">
              <a:spLocks/>
            </p:cNvSpPr>
            <p:nvPr/>
          </p:nvSpPr>
          <p:spPr>
            <a:xfrm>
              <a:off x="6580045" y="4920608"/>
              <a:ext cx="4184654" cy="271053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Autofit/>
            </a:bodyPr>
            <a:lstStyle>
              <a:lvl1pPr marL="267311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8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1pPr>
              <a:lvl2pPr marL="534617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6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2pPr>
              <a:lvl3pPr marL="801925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4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3pPr>
              <a:lvl4pPr marL="1069232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1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4pPr>
              <a:lvl5pPr marL="1336541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0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5pPr>
              <a:lvl6pPr marL="1884866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7569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0273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2975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7475" lvl="1" indent="0">
                <a:spcAft>
                  <a:spcPts val="1200"/>
                </a:spcAft>
                <a:buNone/>
              </a:pPr>
              <a:r>
                <a:rPr lang="en-US" sz="1400" dirty="0">
                  <a:latin typeface="Roboto" panose="02000000000000000000" pitchFamily="2" charset="0"/>
                </a:rPr>
                <a:t>Set </a:t>
              </a:r>
              <a:r>
                <a:rPr lang="en-US" sz="1400" i="1" dirty="0">
                  <a:latin typeface="Roboto" panose="02000000000000000000" pitchFamily="2" charset="0"/>
                </a:rPr>
                <a:t>winner16 </a:t>
              </a:r>
              <a:r>
                <a:rPr lang="en-US" sz="1400" dirty="0">
                  <a:latin typeface="Roboto" panose="02000000000000000000" pitchFamily="2" charset="0"/>
                </a:rPr>
                <a:t>and</a:t>
              </a:r>
              <a:r>
                <a:rPr lang="en-US" sz="1400" i="1" dirty="0">
                  <a:latin typeface="Roboto" panose="02000000000000000000" pitchFamily="2" charset="0"/>
                </a:rPr>
                <a:t> vote</a:t>
              </a:r>
              <a:r>
                <a:rPr lang="en-US" sz="1400" dirty="0">
                  <a:latin typeface="Roboto" panose="02000000000000000000" pitchFamily="2" charset="0"/>
                </a:rPr>
                <a:t> variables with descriptions</a:t>
              </a:r>
              <a:endParaRPr lang="en-US" sz="1400" i="1" dirty="0">
                <a:latin typeface="Roboto" panose="02000000000000000000" pitchFamily="2" charset="0"/>
              </a:endParaRPr>
            </a:p>
          </p:txBody>
        </p:sp>
        <p:sp>
          <p:nvSpPr>
            <p:cNvPr id="102" name="background">
              <a:extLst>
                <a:ext uri="{FF2B5EF4-FFF2-40B4-BE49-F238E27FC236}">
                  <a16:creationId xmlns:a16="http://schemas.microsoft.com/office/drawing/2014/main" id="{4AB69109-CE31-A349-BC7E-43055BE8B318}"/>
                </a:ext>
              </a:extLst>
            </p:cNvPr>
            <p:cNvSpPr>
              <a:spLocks noChangeAspect="1"/>
            </p:cNvSpPr>
            <p:nvPr>
              <p:custDataLst>
                <p:tags r:id="rId7"/>
              </p:custDataLst>
            </p:nvPr>
          </p:nvSpPr>
          <p:spPr>
            <a:xfrm>
              <a:off x="6351444" y="5298570"/>
              <a:ext cx="228600" cy="228600"/>
            </a:xfrm>
            <a:prstGeom prst="ellipse">
              <a:avLst/>
            </a:prstGeom>
            <a:solidFill>
              <a:srgbClr val="900A2F"/>
            </a:solidFill>
            <a:ln w="9525" cap="flat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3" name="Content Placeholder 33">
              <a:extLst>
                <a:ext uri="{FF2B5EF4-FFF2-40B4-BE49-F238E27FC236}">
                  <a16:creationId xmlns:a16="http://schemas.microsoft.com/office/drawing/2014/main" id="{7539E3D6-4E7D-4D42-984E-19636C283319}"/>
                </a:ext>
              </a:extLst>
            </p:cNvPr>
            <p:cNvSpPr txBox="1">
              <a:spLocks/>
            </p:cNvSpPr>
            <p:nvPr/>
          </p:nvSpPr>
          <p:spPr>
            <a:xfrm>
              <a:off x="6580045" y="5282899"/>
              <a:ext cx="4184654" cy="271053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Autofit/>
            </a:bodyPr>
            <a:lstStyle>
              <a:lvl1pPr marL="267311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8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1pPr>
              <a:lvl2pPr marL="534617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6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2pPr>
              <a:lvl3pPr marL="801925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4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3pPr>
              <a:lvl4pPr marL="1069232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1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4pPr>
              <a:lvl5pPr marL="1336541" indent="-267311" algn="l" defTabSz="685406" rtl="0" eaLnBrk="1" latinLnBrk="0" hangingPunct="1">
                <a:spcBef>
                  <a:spcPts val="0"/>
                </a:spcBef>
                <a:spcAft>
                  <a:spcPts val="450"/>
                </a:spcAft>
                <a:buClrTx/>
                <a:buSzPct val="70000"/>
                <a:buFont typeface="Arial" panose="020B0604020202020204" pitchFamily="34" charset="0"/>
                <a:buChar char="►"/>
                <a:defRPr sz="1000" b="0" i="0" kern="1200">
                  <a:solidFill>
                    <a:srgbClr val="000000"/>
                  </a:solidFill>
                  <a:latin typeface="Arial" panose="020B0604020202020204" pitchFamily="34" charset="0"/>
                  <a:ea typeface="Roboto" panose="02000000000000000000" pitchFamily="2" charset="0"/>
                  <a:cs typeface="Arial" panose="020B0604020202020204" pitchFamily="34" charset="0"/>
                </a:defRPr>
              </a:lvl5pPr>
              <a:lvl6pPr marL="1884866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7569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0273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2975" indent="-171353" algn="l" defTabSz="68540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7475" lvl="1" indent="0">
                <a:spcAft>
                  <a:spcPts val="1200"/>
                </a:spcAft>
                <a:buNone/>
              </a:pPr>
              <a:r>
                <a:rPr lang="en-US" sz="1400" dirty="0">
                  <a:latin typeface="Roboto" panose="02000000000000000000" pitchFamily="2" charset="0"/>
                </a:rPr>
                <a:t>Redefine vote variable’s numerical value with </a:t>
              </a:r>
              <a:r>
                <a:rPr lang="en-US" sz="1400" dirty="0" err="1">
                  <a:latin typeface="Roboto" panose="02000000000000000000" pitchFamily="2" charset="0"/>
                </a:rPr>
                <a:t>vote_label’s</a:t>
              </a:r>
              <a:r>
                <a:rPr lang="en-US" sz="1400" dirty="0">
                  <a:latin typeface="Roboto" panose="02000000000000000000" pitchFamily="2" charset="0"/>
                </a:rPr>
                <a:t> string values (User  Perspective)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2C40F0B-4AB6-484F-9688-580967B9A8A2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64" name="on" hidden="1">
              <a:extLst>
                <a:ext uri="{FF2B5EF4-FFF2-40B4-BE49-F238E27FC236}">
                  <a16:creationId xmlns:a16="http://schemas.microsoft.com/office/drawing/2014/main" id="{D06FE37C-5030-884A-BF77-A2A79C3CA7C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65" name="off" hidden="1">
              <a:extLst>
                <a:ext uri="{FF2B5EF4-FFF2-40B4-BE49-F238E27FC236}">
                  <a16:creationId xmlns:a16="http://schemas.microsoft.com/office/drawing/2014/main" id="{6C25EC2A-BADA-754F-AB8F-AD4A2A32D19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66" name="1">
              <a:extLst>
                <a:ext uri="{FF2B5EF4-FFF2-40B4-BE49-F238E27FC236}">
                  <a16:creationId xmlns:a16="http://schemas.microsoft.com/office/drawing/2014/main" id="{95A84BE6-2774-A949-A096-EBCA98999BB8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67" name="2">
              <a:extLst>
                <a:ext uri="{FF2B5EF4-FFF2-40B4-BE49-F238E27FC236}">
                  <a16:creationId xmlns:a16="http://schemas.microsoft.com/office/drawing/2014/main" id="{B257407C-1097-D347-8555-D00BB73019F2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68" name="3">
              <a:extLst>
                <a:ext uri="{FF2B5EF4-FFF2-40B4-BE49-F238E27FC236}">
                  <a16:creationId xmlns:a16="http://schemas.microsoft.com/office/drawing/2014/main" id="{067DD155-2661-DD46-B950-B41858A0DD56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69" name="4">
              <a:extLst>
                <a:ext uri="{FF2B5EF4-FFF2-40B4-BE49-F238E27FC236}">
                  <a16:creationId xmlns:a16="http://schemas.microsoft.com/office/drawing/2014/main" id="{3B935666-F2F7-1145-9888-3127EE02EC04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71" name="5">
              <a:extLst>
                <a:ext uri="{FF2B5EF4-FFF2-40B4-BE49-F238E27FC236}">
                  <a16:creationId xmlns:a16="http://schemas.microsoft.com/office/drawing/2014/main" id="{926EA2BE-F935-CF48-A76F-1C9CE4FF1FC4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75" name="6">
              <a:extLst>
                <a:ext uri="{FF2B5EF4-FFF2-40B4-BE49-F238E27FC236}">
                  <a16:creationId xmlns:a16="http://schemas.microsoft.com/office/drawing/2014/main" id="{99D0A5EA-0F4C-BB4C-9EEA-47A5CFF53842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77" name="7">
              <a:extLst>
                <a:ext uri="{FF2B5EF4-FFF2-40B4-BE49-F238E27FC236}">
                  <a16:creationId xmlns:a16="http://schemas.microsoft.com/office/drawing/2014/main" id="{C20D148B-A503-4041-B069-0C2C79D92DD6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78" name="8" hidden="1">
              <a:extLst>
                <a:ext uri="{FF2B5EF4-FFF2-40B4-BE49-F238E27FC236}">
                  <a16:creationId xmlns:a16="http://schemas.microsoft.com/office/drawing/2014/main" id="{EE1497DA-6ACE-F24E-ABF6-8B61E965019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83" name="9" hidden="1">
              <a:extLst>
                <a:ext uri="{FF2B5EF4-FFF2-40B4-BE49-F238E27FC236}">
                  <a16:creationId xmlns:a16="http://schemas.microsoft.com/office/drawing/2014/main" id="{A4D549F1-5E85-DE41-8BDB-92A48F889C5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84" name="10" hidden="1">
              <a:extLst>
                <a:ext uri="{FF2B5EF4-FFF2-40B4-BE49-F238E27FC236}">
                  <a16:creationId xmlns:a16="http://schemas.microsoft.com/office/drawing/2014/main" id="{C8FC868A-D5C5-E544-B857-5A37F9184CA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86" name="11" hidden="1">
              <a:extLst>
                <a:ext uri="{FF2B5EF4-FFF2-40B4-BE49-F238E27FC236}">
                  <a16:creationId xmlns:a16="http://schemas.microsoft.com/office/drawing/2014/main" id="{BF4BF029-0C35-E048-BDF9-86E6A9EA32B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87" name="12" hidden="1">
              <a:extLst>
                <a:ext uri="{FF2B5EF4-FFF2-40B4-BE49-F238E27FC236}">
                  <a16:creationId xmlns:a16="http://schemas.microsoft.com/office/drawing/2014/main" id="{90FE62D6-7720-7A4A-9B8E-D209EF2AD96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88" name="13" hidden="1">
              <a:extLst>
                <a:ext uri="{FF2B5EF4-FFF2-40B4-BE49-F238E27FC236}">
                  <a16:creationId xmlns:a16="http://schemas.microsoft.com/office/drawing/2014/main" id="{DA94396D-7CE1-5A47-BAAD-8592A138361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89" name="14" hidden="1">
              <a:extLst>
                <a:ext uri="{FF2B5EF4-FFF2-40B4-BE49-F238E27FC236}">
                  <a16:creationId xmlns:a16="http://schemas.microsoft.com/office/drawing/2014/main" id="{1DCF6722-FF77-B04A-8F2E-7FA9E50DA64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90" name="15" hidden="1">
              <a:extLst>
                <a:ext uri="{FF2B5EF4-FFF2-40B4-BE49-F238E27FC236}">
                  <a16:creationId xmlns:a16="http://schemas.microsoft.com/office/drawing/2014/main" id="{E4A2D369-AF7B-6448-92D5-49965FD79C7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91" name="16" hidden="1">
              <a:extLst>
                <a:ext uri="{FF2B5EF4-FFF2-40B4-BE49-F238E27FC236}">
                  <a16:creationId xmlns:a16="http://schemas.microsoft.com/office/drawing/2014/main" id="{5D7362AA-0069-284F-87C3-42BC0DCF9AC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92" name="17" hidden="1">
              <a:extLst>
                <a:ext uri="{FF2B5EF4-FFF2-40B4-BE49-F238E27FC236}">
                  <a16:creationId xmlns:a16="http://schemas.microsoft.com/office/drawing/2014/main" id="{F2AB1085-6FC0-7142-93F8-D39CFB29AED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93" name="18" hidden="1">
              <a:extLst>
                <a:ext uri="{FF2B5EF4-FFF2-40B4-BE49-F238E27FC236}">
                  <a16:creationId xmlns:a16="http://schemas.microsoft.com/office/drawing/2014/main" id="{2FDBA9D2-EF90-AB48-AB4E-DCE7F6E637D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94" name="19" hidden="1">
              <a:extLst>
                <a:ext uri="{FF2B5EF4-FFF2-40B4-BE49-F238E27FC236}">
                  <a16:creationId xmlns:a16="http://schemas.microsoft.com/office/drawing/2014/main" id="{B007F9C1-C3DD-524A-B99F-66D7007BC11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95" name="20" hidden="1">
              <a:extLst>
                <a:ext uri="{FF2B5EF4-FFF2-40B4-BE49-F238E27FC236}">
                  <a16:creationId xmlns:a16="http://schemas.microsoft.com/office/drawing/2014/main" id="{E99A6EAD-1FEC-1F4D-968B-6891DE02E32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96" name="21" hidden="1">
              <a:extLst>
                <a:ext uri="{FF2B5EF4-FFF2-40B4-BE49-F238E27FC236}">
                  <a16:creationId xmlns:a16="http://schemas.microsoft.com/office/drawing/2014/main" id="{3DFC16D1-EFB1-6C44-BD57-BAC03346AB8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97" name="22" hidden="1">
              <a:extLst>
                <a:ext uri="{FF2B5EF4-FFF2-40B4-BE49-F238E27FC236}">
                  <a16:creationId xmlns:a16="http://schemas.microsoft.com/office/drawing/2014/main" id="{E2AFBD57-727C-BE4F-A7DD-95F0CF29E0C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98" name="23" hidden="1">
              <a:extLst>
                <a:ext uri="{FF2B5EF4-FFF2-40B4-BE49-F238E27FC236}">
                  <a16:creationId xmlns:a16="http://schemas.microsoft.com/office/drawing/2014/main" id="{2E5B859E-B7C6-D749-9355-8A69E79E99D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99" name="24" hidden="1">
              <a:extLst>
                <a:ext uri="{FF2B5EF4-FFF2-40B4-BE49-F238E27FC236}">
                  <a16:creationId xmlns:a16="http://schemas.microsoft.com/office/drawing/2014/main" id="{E38C4CC4-68EA-4548-B8B4-E43A3FEE0EA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100" name="25" hidden="1">
              <a:extLst>
                <a:ext uri="{FF2B5EF4-FFF2-40B4-BE49-F238E27FC236}">
                  <a16:creationId xmlns:a16="http://schemas.microsoft.com/office/drawing/2014/main" id="{5D0EBBC9-1339-414C-B95D-7B44058BEE0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101" name="26" hidden="1">
              <a:extLst>
                <a:ext uri="{FF2B5EF4-FFF2-40B4-BE49-F238E27FC236}">
                  <a16:creationId xmlns:a16="http://schemas.microsoft.com/office/drawing/2014/main" id="{C90CBDB1-F092-374C-89BD-A76C7F6F54B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63AF8B06-B741-E846-A33C-68C5C6AAB64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3890" y="1971090"/>
            <a:ext cx="7638803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24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CBB33342-A1AD-4A8D-BB6F-188E8BBCA87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2718711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2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CBB33342-A1AD-4A8D-BB6F-188E8BBCA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D0416A51-8B97-4AF5-B6DD-53F0D2D4141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81B020-C689-435A-B4B8-DBFAA0016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2E2E38"/>
                </a:solidFill>
                <a:effectLst/>
                <a:uLnTx/>
                <a:uFillTx/>
                <a:latin typeface="+mn-lt"/>
                <a:cs typeface="Calibri Light"/>
              </a:rPr>
              <a:t>Summary Statistics (cont.)</a:t>
            </a:r>
            <a:endParaRPr lang="en-US" dirty="0">
              <a:latin typeface="+mn-lt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C7B3941-9DEE-4DE0-B9B8-FAA520FB0378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67" name="on" hidden="1">
              <a:extLst>
                <a:ext uri="{FF2B5EF4-FFF2-40B4-BE49-F238E27FC236}">
                  <a16:creationId xmlns:a16="http://schemas.microsoft.com/office/drawing/2014/main" id="{F717C969-A4FC-4029-8891-3E9A99559E5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68" name="off" hidden="1">
              <a:extLst>
                <a:ext uri="{FF2B5EF4-FFF2-40B4-BE49-F238E27FC236}">
                  <a16:creationId xmlns:a16="http://schemas.microsoft.com/office/drawing/2014/main" id="{61F1BFE6-439E-47E2-A71B-02711ABEEC0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69" name="1">
              <a:extLst>
                <a:ext uri="{FF2B5EF4-FFF2-40B4-BE49-F238E27FC236}">
                  <a16:creationId xmlns:a16="http://schemas.microsoft.com/office/drawing/2014/main" id="{70BE3871-BE02-4520-BFEF-4A791B27E694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70" name="2">
              <a:extLst>
                <a:ext uri="{FF2B5EF4-FFF2-40B4-BE49-F238E27FC236}">
                  <a16:creationId xmlns:a16="http://schemas.microsoft.com/office/drawing/2014/main" id="{BB84E1D7-5241-4B10-B9D9-D661F3E8FF22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71" name="3">
              <a:extLst>
                <a:ext uri="{FF2B5EF4-FFF2-40B4-BE49-F238E27FC236}">
                  <a16:creationId xmlns:a16="http://schemas.microsoft.com/office/drawing/2014/main" id="{62615BD0-45BD-4025-BBC5-D0677E78E745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72" name="4">
              <a:extLst>
                <a:ext uri="{FF2B5EF4-FFF2-40B4-BE49-F238E27FC236}">
                  <a16:creationId xmlns:a16="http://schemas.microsoft.com/office/drawing/2014/main" id="{97292C04-B7A1-4EC5-83E3-C641D13EDC9E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3" name="5">
              <a:extLst>
                <a:ext uri="{FF2B5EF4-FFF2-40B4-BE49-F238E27FC236}">
                  <a16:creationId xmlns:a16="http://schemas.microsoft.com/office/drawing/2014/main" id="{3D56E687-C973-42FF-9588-F13C325611EF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5</a:t>
              </a:r>
            </a:p>
          </p:txBody>
        </p:sp>
        <p:sp>
          <p:nvSpPr>
            <p:cNvPr id="74" name="6">
              <a:extLst>
                <a:ext uri="{FF2B5EF4-FFF2-40B4-BE49-F238E27FC236}">
                  <a16:creationId xmlns:a16="http://schemas.microsoft.com/office/drawing/2014/main" id="{72EDFCC6-FE33-4F4D-87A1-7DDF8FD4EF7E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6</a:t>
              </a:r>
            </a:p>
          </p:txBody>
        </p:sp>
        <p:sp>
          <p:nvSpPr>
            <p:cNvPr id="75" name="7">
              <a:extLst>
                <a:ext uri="{FF2B5EF4-FFF2-40B4-BE49-F238E27FC236}">
                  <a16:creationId xmlns:a16="http://schemas.microsoft.com/office/drawing/2014/main" id="{29741912-2017-40CE-BB52-BD1976F4B59B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7</a:t>
              </a:r>
            </a:p>
          </p:txBody>
        </p:sp>
        <p:sp>
          <p:nvSpPr>
            <p:cNvPr id="76" name="8" hidden="1">
              <a:extLst>
                <a:ext uri="{FF2B5EF4-FFF2-40B4-BE49-F238E27FC236}">
                  <a16:creationId xmlns:a16="http://schemas.microsoft.com/office/drawing/2014/main" id="{6D1C3667-94A3-414D-9DD8-22BA9CECAFE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8</a:t>
              </a:r>
            </a:p>
          </p:txBody>
        </p:sp>
        <p:sp>
          <p:nvSpPr>
            <p:cNvPr id="77" name="9" hidden="1">
              <a:extLst>
                <a:ext uri="{FF2B5EF4-FFF2-40B4-BE49-F238E27FC236}">
                  <a16:creationId xmlns:a16="http://schemas.microsoft.com/office/drawing/2014/main" id="{0A515867-CA62-4DDB-B124-070958073CE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9</a:t>
              </a:r>
            </a:p>
          </p:txBody>
        </p:sp>
        <p:sp>
          <p:nvSpPr>
            <p:cNvPr id="78" name="10" hidden="1">
              <a:extLst>
                <a:ext uri="{FF2B5EF4-FFF2-40B4-BE49-F238E27FC236}">
                  <a16:creationId xmlns:a16="http://schemas.microsoft.com/office/drawing/2014/main" id="{68BE1749-5C95-4440-BAD4-A639250A4D5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79" name="11" hidden="1">
              <a:extLst>
                <a:ext uri="{FF2B5EF4-FFF2-40B4-BE49-F238E27FC236}">
                  <a16:creationId xmlns:a16="http://schemas.microsoft.com/office/drawing/2014/main" id="{5AEBF316-F2C1-4D4F-8529-DDBB70EFE55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11</a:t>
              </a:r>
            </a:p>
          </p:txBody>
        </p:sp>
        <p:sp>
          <p:nvSpPr>
            <p:cNvPr id="80" name="12" hidden="1">
              <a:extLst>
                <a:ext uri="{FF2B5EF4-FFF2-40B4-BE49-F238E27FC236}">
                  <a16:creationId xmlns:a16="http://schemas.microsoft.com/office/drawing/2014/main" id="{D979E606-FC5A-4210-BF1D-FF5BF16D8DD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12</a:t>
              </a:r>
            </a:p>
          </p:txBody>
        </p:sp>
        <p:sp>
          <p:nvSpPr>
            <p:cNvPr id="81" name="13" hidden="1">
              <a:extLst>
                <a:ext uri="{FF2B5EF4-FFF2-40B4-BE49-F238E27FC236}">
                  <a16:creationId xmlns:a16="http://schemas.microsoft.com/office/drawing/2014/main" id="{C9935577-5253-4855-B2DE-35448C1BB9F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13</a:t>
              </a:r>
            </a:p>
          </p:txBody>
        </p:sp>
        <p:sp>
          <p:nvSpPr>
            <p:cNvPr id="82" name="14" hidden="1">
              <a:extLst>
                <a:ext uri="{FF2B5EF4-FFF2-40B4-BE49-F238E27FC236}">
                  <a16:creationId xmlns:a16="http://schemas.microsoft.com/office/drawing/2014/main" id="{664F33AF-83D6-4FC2-8663-48FBD09B057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14</a:t>
              </a:r>
            </a:p>
          </p:txBody>
        </p:sp>
        <p:sp>
          <p:nvSpPr>
            <p:cNvPr id="83" name="15" hidden="1">
              <a:extLst>
                <a:ext uri="{FF2B5EF4-FFF2-40B4-BE49-F238E27FC236}">
                  <a16:creationId xmlns:a16="http://schemas.microsoft.com/office/drawing/2014/main" id="{ADD2DABE-80A1-425C-A527-2B40D4F4C6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15</a:t>
              </a:r>
            </a:p>
          </p:txBody>
        </p:sp>
        <p:sp>
          <p:nvSpPr>
            <p:cNvPr id="84" name="16" hidden="1">
              <a:extLst>
                <a:ext uri="{FF2B5EF4-FFF2-40B4-BE49-F238E27FC236}">
                  <a16:creationId xmlns:a16="http://schemas.microsoft.com/office/drawing/2014/main" id="{78D16E30-3EF8-44CC-9965-1EB2FD31657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16</a:t>
              </a:r>
            </a:p>
          </p:txBody>
        </p:sp>
        <p:sp>
          <p:nvSpPr>
            <p:cNvPr id="85" name="17" hidden="1">
              <a:extLst>
                <a:ext uri="{FF2B5EF4-FFF2-40B4-BE49-F238E27FC236}">
                  <a16:creationId xmlns:a16="http://schemas.microsoft.com/office/drawing/2014/main" id="{7B3954F2-F170-4E05-A612-E44EAEDDEED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17</a:t>
              </a:r>
            </a:p>
          </p:txBody>
        </p:sp>
        <p:sp>
          <p:nvSpPr>
            <p:cNvPr id="86" name="18" hidden="1">
              <a:extLst>
                <a:ext uri="{FF2B5EF4-FFF2-40B4-BE49-F238E27FC236}">
                  <a16:creationId xmlns:a16="http://schemas.microsoft.com/office/drawing/2014/main" id="{16FBC716-8F1E-4890-8C80-451BA0BFC90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18</a:t>
              </a:r>
            </a:p>
          </p:txBody>
        </p:sp>
        <p:sp>
          <p:nvSpPr>
            <p:cNvPr id="87" name="19" hidden="1">
              <a:extLst>
                <a:ext uri="{FF2B5EF4-FFF2-40B4-BE49-F238E27FC236}">
                  <a16:creationId xmlns:a16="http://schemas.microsoft.com/office/drawing/2014/main" id="{3244F4E0-69B7-4654-94FA-2FA9B1BFF91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19</a:t>
              </a:r>
            </a:p>
          </p:txBody>
        </p:sp>
        <p:sp>
          <p:nvSpPr>
            <p:cNvPr id="88" name="20" hidden="1">
              <a:extLst>
                <a:ext uri="{FF2B5EF4-FFF2-40B4-BE49-F238E27FC236}">
                  <a16:creationId xmlns:a16="http://schemas.microsoft.com/office/drawing/2014/main" id="{5695306C-9353-46DD-840E-6AA2531924D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20</a:t>
              </a:r>
            </a:p>
          </p:txBody>
        </p:sp>
        <p:sp>
          <p:nvSpPr>
            <p:cNvPr id="89" name="21" hidden="1">
              <a:extLst>
                <a:ext uri="{FF2B5EF4-FFF2-40B4-BE49-F238E27FC236}">
                  <a16:creationId xmlns:a16="http://schemas.microsoft.com/office/drawing/2014/main" id="{DE5F4631-CE9C-4665-931C-D972884A862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21</a:t>
              </a:r>
            </a:p>
          </p:txBody>
        </p:sp>
        <p:sp>
          <p:nvSpPr>
            <p:cNvPr id="90" name="22" hidden="1">
              <a:extLst>
                <a:ext uri="{FF2B5EF4-FFF2-40B4-BE49-F238E27FC236}">
                  <a16:creationId xmlns:a16="http://schemas.microsoft.com/office/drawing/2014/main" id="{8AD5C1FC-28EC-4E77-BE73-A3F2B32954E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22</a:t>
              </a:r>
            </a:p>
          </p:txBody>
        </p:sp>
        <p:sp>
          <p:nvSpPr>
            <p:cNvPr id="91" name="23" hidden="1">
              <a:extLst>
                <a:ext uri="{FF2B5EF4-FFF2-40B4-BE49-F238E27FC236}">
                  <a16:creationId xmlns:a16="http://schemas.microsoft.com/office/drawing/2014/main" id="{09283D1F-B085-4579-BF1D-11ACC06F126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23</a:t>
              </a:r>
            </a:p>
          </p:txBody>
        </p:sp>
        <p:sp>
          <p:nvSpPr>
            <p:cNvPr id="92" name="24" hidden="1">
              <a:extLst>
                <a:ext uri="{FF2B5EF4-FFF2-40B4-BE49-F238E27FC236}">
                  <a16:creationId xmlns:a16="http://schemas.microsoft.com/office/drawing/2014/main" id="{0ECDF153-E489-4C53-A514-B383EA88AE2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24</a:t>
              </a:r>
            </a:p>
          </p:txBody>
        </p:sp>
        <p:sp>
          <p:nvSpPr>
            <p:cNvPr id="93" name="25" hidden="1">
              <a:extLst>
                <a:ext uri="{FF2B5EF4-FFF2-40B4-BE49-F238E27FC236}">
                  <a16:creationId xmlns:a16="http://schemas.microsoft.com/office/drawing/2014/main" id="{8AB3D721-5350-4580-9DA5-A669FC6A028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25</a:t>
              </a:r>
            </a:p>
          </p:txBody>
        </p:sp>
        <p:sp>
          <p:nvSpPr>
            <p:cNvPr id="94" name="26" hidden="1">
              <a:extLst>
                <a:ext uri="{FF2B5EF4-FFF2-40B4-BE49-F238E27FC236}">
                  <a16:creationId xmlns:a16="http://schemas.microsoft.com/office/drawing/2014/main" id="{92BB0360-FAF9-4E68-ACCA-200BCA65909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26</a:t>
              </a:r>
            </a:p>
          </p:txBody>
        </p:sp>
      </p:grp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2BB7788E-AA60-4DC5-BF47-FCA5BD0B9A14}"/>
              </a:ext>
            </a:extLst>
          </p:cNvPr>
          <p:cNvSpPr txBox="1">
            <a:spLocks/>
          </p:cNvSpPr>
          <p:nvPr/>
        </p:nvSpPr>
        <p:spPr>
          <a:xfrm>
            <a:off x="666730" y="1152053"/>
            <a:ext cx="5295037" cy="478324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6731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6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534617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801925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0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1069232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7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133654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1884866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569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0273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975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000" dirty="0">
                <a:latin typeface="Roboto" panose="02000000000000000000" pitchFamily="2" charset="0"/>
              </a:rPr>
              <a:t>This is </a:t>
            </a:r>
            <a:r>
              <a:rPr lang="en-US" sz="2000" i="1" dirty="0">
                <a:latin typeface="Roboto" panose="02000000000000000000" pitchFamily="2" charset="0"/>
              </a:rPr>
              <a:t>t</a:t>
            </a:r>
            <a:r>
              <a:rPr lang="en-US" sz="2000" dirty="0">
                <a:latin typeface="Roboto" panose="02000000000000000000" pitchFamily="2" charset="0"/>
              </a:rPr>
              <a:t>-test of % of county residents with bachelor’s degree (</a:t>
            </a:r>
            <a:r>
              <a:rPr lang="en-US" sz="2000" i="1" dirty="0">
                <a:latin typeface="Roboto" panose="02000000000000000000" pitchFamily="2" charset="0"/>
              </a:rPr>
              <a:t>edu685213</a:t>
            </a:r>
            <a:r>
              <a:rPr lang="en-US" sz="2000" dirty="0">
                <a:latin typeface="Roboto" panose="02000000000000000000" pitchFamily="2" charset="0"/>
              </a:rPr>
              <a:t>) on two </a:t>
            </a:r>
            <a:r>
              <a:rPr lang="en-US" sz="2000" i="1" dirty="0">
                <a:latin typeface="Roboto" panose="02000000000000000000" pitchFamily="2" charset="0"/>
              </a:rPr>
              <a:t>string</a:t>
            </a:r>
            <a:r>
              <a:rPr lang="en-US" sz="2000" dirty="0">
                <a:latin typeface="Roboto" panose="02000000000000000000" pitchFamily="2" charset="0"/>
              </a:rPr>
              <a:t> groups 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Shows </a:t>
            </a:r>
            <a:r>
              <a:rPr lang="en-US" sz="1800" i="1" dirty="0">
                <a:latin typeface="Roboto" panose="02000000000000000000" pitchFamily="2" charset="0"/>
              </a:rPr>
              <a:t>t</a:t>
            </a:r>
            <a:r>
              <a:rPr lang="en-US" sz="1800" dirty="0">
                <a:latin typeface="Roboto" panose="02000000000000000000" pitchFamily="2" charset="0"/>
              </a:rPr>
              <a:t>-test result on </a:t>
            </a:r>
            <a:r>
              <a:rPr lang="en-US" sz="1800" b="1" i="1" dirty="0">
                <a:latin typeface="Roboto" panose="02000000000000000000" pitchFamily="2" charset="0"/>
              </a:rPr>
              <a:t>difference between the two groups</a:t>
            </a:r>
            <a:r>
              <a:rPr lang="en-US" sz="1800" i="1" dirty="0">
                <a:latin typeface="Roboto" panose="02000000000000000000" pitchFamily="2" charset="0"/>
              </a:rPr>
              <a:t> </a:t>
            </a:r>
            <a:r>
              <a:rPr lang="en-US" sz="1800" dirty="0">
                <a:latin typeface="Roboto" panose="02000000000000000000" pitchFamily="2" charset="0"/>
              </a:rPr>
              <a:t>with summary statistics of each group and a complete dataset 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Running </a:t>
            </a:r>
            <a:r>
              <a:rPr lang="en-US" sz="1800" i="1" dirty="0">
                <a:latin typeface="Roboto" panose="02000000000000000000" pitchFamily="2" charset="0"/>
              </a:rPr>
              <a:t>t</a:t>
            </a:r>
            <a:r>
              <a:rPr lang="en-US" sz="1800" dirty="0">
                <a:latin typeface="Roboto" panose="02000000000000000000" pitchFamily="2" charset="0"/>
              </a:rPr>
              <a:t>-test </a:t>
            </a:r>
            <a:r>
              <a:rPr lang="en-US" sz="1800" i="1" u="sng" dirty="0">
                <a:latin typeface="Roboto" panose="02000000000000000000" pitchFamily="2" charset="0"/>
              </a:rPr>
              <a:t>without specifying by condition </a:t>
            </a:r>
            <a:r>
              <a:rPr lang="en-US" sz="1800" dirty="0">
                <a:latin typeface="Roboto" panose="02000000000000000000" pitchFamily="2" charset="0"/>
              </a:rPr>
              <a:t>produces the test on </a:t>
            </a:r>
            <a:r>
              <a:rPr lang="en-US" sz="1800" i="1" dirty="0">
                <a:latin typeface="Roboto" panose="02000000000000000000" pitchFamily="2" charset="0"/>
              </a:rPr>
              <a:t>whether the variable is statistically significantly different from 0</a:t>
            </a:r>
          </a:p>
          <a:p>
            <a:pPr>
              <a:spcAft>
                <a:spcPts val="1200"/>
              </a:spcAft>
            </a:pPr>
            <a:r>
              <a:rPr lang="en-US" sz="2000" b="1" dirty="0">
                <a:latin typeface="Roboto" panose="02000000000000000000" pitchFamily="2" charset="0"/>
              </a:rPr>
              <a:t>Results</a:t>
            </a:r>
            <a:endParaRPr lang="en-US" sz="2000" dirty="0">
              <a:latin typeface="Roboto" panose="02000000000000000000" pitchFamily="2" charset="0"/>
            </a:endParaRP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We find the difference </a:t>
            </a:r>
            <a:r>
              <a:rPr lang="en-US" sz="1800" b="1" i="1" dirty="0">
                <a:latin typeface="Roboto" panose="02000000000000000000" pitchFamily="2" charset="0"/>
              </a:rPr>
              <a:t>statistically significant</a:t>
            </a:r>
            <a:r>
              <a:rPr lang="en-US" sz="1800" dirty="0">
                <a:latin typeface="Roboto" panose="02000000000000000000" pitchFamily="2" charset="0"/>
              </a:rPr>
              <a:t> almost at </a:t>
            </a:r>
            <a:r>
              <a:rPr lang="en-US" sz="1800" b="1" i="1" dirty="0">
                <a:latin typeface="Roboto" panose="02000000000000000000" pitchFamily="2" charset="0"/>
              </a:rPr>
              <a:t>100% confidence level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We also find that the counties that elected a democratic candidate have </a:t>
            </a:r>
            <a:r>
              <a:rPr lang="en-US" sz="1800" b="1" i="1" dirty="0">
                <a:latin typeface="Roboto" panose="02000000000000000000" pitchFamily="2" charset="0"/>
              </a:rPr>
              <a:t>higher proportion of college educated residents</a:t>
            </a:r>
            <a:endParaRPr lang="en-US" sz="1600" b="1" i="1" dirty="0">
              <a:latin typeface="Roboto" panose="02000000000000000000" pitchFamily="2" charset="0"/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48575173-AE33-4B73-80E1-B104BF50066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7" r="43297"/>
          <a:stretch/>
        </p:blipFill>
        <p:spPr>
          <a:xfrm>
            <a:off x="6105053" y="2042947"/>
            <a:ext cx="5502350" cy="300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47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1E63922-AAAF-47C6-B82D-703F811BB1F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132670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0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C1E63922-AAAF-47C6-B82D-703F811BB1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33DF03E9-CB65-4BAC-841A-66C232284C7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DA988436-C51D-49D3-83E5-C4E5B1BEB3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marR="0" lvl="0" indent="0" algn="l" defTabSz="6854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None/>
              <a:tabLst/>
              <a:defRPr/>
            </a:pPr>
            <a:r>
              <a:rPr kumimoji="0" lang="en-US" sz="2100" b="1" u="none" strike="noStrike" kern="1200" cap="none" spc="0" normalizeH="0" baseline="0" noProof="0">
                <a:ln>
                  <a:noFill/>
                </a:ln>
                <a:solidFill>
                  <a:srgbClr val="2E2E38"/>
                </a:solidFill>
                <a:effectLst/>
                <a:uLnTx/>
                <a:uFillTx/>
                <a:latin typeface="Roboto"/>
                <a:ea typeface="Roboto" panose="02000000000000000000" pitchFamily="2" charset="0"/>
                <a:cs typeface="Arial" panose="020B0604020202020204" pitchFamily="34" charset="0"/>
              </a:rPr>
              <a:t>Before jumping into analyzing </a:t>
            </a:r>
            <a:r>
              <a:rPr kumimoji="0" lang="en-US" sz="2100" b="1" i="1" u="none" strike="noStrike" kern="1200" cap="none" spc="0" normalizeH="0" baseline="0" noProof="0">
                <a:ln>
                  <a:noFill/>
                </a:ln>
                <a:solidFill>
                  <a:srgbClr val="2E2E38"/>
                </a:solidFill>
                <a:effectLst/>
                <a:uLnTx/>
                <a:uFillTx/>
                <a:latin typeface="Roboto"/>
                <a:ea typeface="Roboto" panose="02000000000000000000" pitchFamily="2" charset="0"/>
                <a:cs typeface="Arial" panose="020B0604020202020204" pitchFamily="34" charset="0"/>
              </a:rPr>
              <a:t>winner16</a:t>
            </a:r>
            <a:r>
              <a:rPr kumimoji="0" lang="en-US" sz="2100" b="1" u="none" strike="noStrike" kern="1200" cap="none" spc="0" normalizeH="0" baseline="0" noProof="0">
                <a:ln>
                  <a:noFill/>
                </a:ln>
                <a:solidFill>
                  <a:srgbClr val="2E2E38"/>
                </a:solidFill>
                <a:effectLst/>
                <a:uLnTx/>
                <a:uFillTx/>
                <a:latin typeface="Roboto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sz="2100">
                <a:solidFill>
                  <a:srgbClr val="2E2E38"/>
                </a:solidFill>
                <a:latin typeface="Roboto"/>
              </a:rPr>
              <a:t>let’s take a look at how population size impacts the number of firms in counties</a:t>
            </a:r>
            <a:endParaRPr kumimoji="0" lang="en-US" sz="2100" b="1" u="none" strike="noStrike" kern="1200" cap="none" spc="0" normalizeH="0" baseline="0" noProof="0">
              <a:ln>
                <a:noFill/>
              </a:ln>
              <a:solidFill>
                <a:srgbClr val="2E2E38"/>
              </a:solidFill>
              <a:effectLst/>
              <a:uLnTx/>
              <a:uFillTx/>
              <a:latin typeface="Roboto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C5FEE8-D2FF-4DAF-849B-7D3B63F99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Regression – Background </a:t>
            </a:r>
            <a:endParaRPr lang="en-US" dirty="0">
              <a:latin typeface="+mn-lt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3A33540-B431-482F-8856-8761A393AE8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35" name="on" hidden="1">
              <a:extLst>
                <a:ext uri="{FF2B5EF4-FFF2-40B4-BE49-F238E27FC236}">
                  <a16:creationId xmlns:a16="http://schemas.microsoft.com/office/drawing/2014/main" id="{07BB1D61-29C4-4590-9D7D-1C5EC73AD12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6" name="off" hidden="1">
              <a:extLst>
                <a:ext uri="{FF2B5EF4-FFF2-40B4-BE49-F238E27FC236}">
                  <a16:creationId xmlns:a16="http://schemas.microsoft.com/office/drawing/2014/main" id="{972D92C0-FC11-4431-9504-4D70A98BFE4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7" name="1">
              <a:extLst>
                <a:ext uri="{FF2B5EF4-FFF2-40B4-BE49-F238E27FC236}">
                  <a16:creationId xmlns:a16="http://schemas.microsoft.com/office/drawing/2014/main" id="{D7C35F9E-DEC4-4FB1-B0B9-07BE449FB86F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38" name="2">
              <a:extLst>
                <a:ext uri="{FF2B5EF4-FFF2-40B4-BE49-F238E27FC236}">
                  <a16:creationId xmlns:a16="http://schemas.microsoft.com/office/drawing/2014/main" id="{36E8770A-534D-4044-A762-27D1BC9EEB85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39" name="3">
              <a:extLst>
                <a:ext uri="{FF2B5EF4-FFF2-40B4-BE49-F238E27FC236}">
                  <a16:creationId xmlns:a16="http://schemas.microsoft.com/office/drawing/2014/main" id="{BA387325-2CF8-4A89-867C-9E05092C8F98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0" name="4">
              <a:extLst>
                <a:ext uri="{FF2B5EF4-FFF2-40B4-BE49-F238E27FC236}">
                  <a16:creationId xmlns:a16="http://schemas.microsoft.com/office/drawing/2014/main" id="{0F03F4D1-3A20-4571-845B-96A620A845EA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1" name="5">
              <a:extLst>
                <a:ext uri="{FF2B5EF4-FFF2-40B4-BE49-F238E27FC236}">
                  <a16:creationId xmlns:a16="http://schemas.microsoft.com/office/drawing/2014/main" id="{87F06CD3-0CE5-454B-AE54-3DDCF1F2D636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42" name="6">
              <a:extLst>
                <a:ext uri="{FF2B5EF4-FFF2-40B4-BE49-F238E27FC236}">
                  <a16:creationId xmlns:a16="http://schemas.microsoft.com/office/drawing/2014/main" id="{67B4F29D-253F-4983-8225-89439E816C5D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43" name="7">
              <a:extLst>
                <a:ext uri="{FF2B5EF4-FFF2-40B4-BE49-F238E27FC236}">
                  <a16:creationId xmlns:a16="http://schemas.microsoft.com/office/drawing/2014/main" id="{2235D6A5-7022-42D4-93ED-3515E1BE9D3B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44" name="8" hidden="1">
              <a:extLst>
                <a:ext uri="{FF2B5EF4-FFF2-40B4-BE49-F238E27FC236}">
                  <a16:creationId xmlns:a16="http://schemas.microsoft.com/office/drawing/2014/main" id="{6B88F43B-7547-4522-8AE6-581BEA9C2F1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45" name="9" hidden="1">
              <a:extLst>
                <a:ext uri="{FF2B5EF4-FFF2-40B4-BE49-F238E27FC236}">
                  <a16:creationId xmlns:a16="http://schemas.microsoft.com/office/drawing/2014/main" id="{207EB6AB-5A67-4ECB-9E7E-E25BA800877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46" name="10" hidden="1">
              <a:extLst>
                <a:ext uri="{FF2B5EF4-FFF2-40B4-BE49-F238E27FC236}">
                  <a16:creationId xmlns:a16="http://schemas.microsoft.com/office/drawing/2014/main" id="{A7E71C54-14FD-4EA0-A04E-B73E2DDF7B5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47" name="11" hidden="1">
              <a:extLst>
                <a:ext uri="{FF2B5EF4-FFF2-40B4-BE49-F238E27FC236}">
                  <a16:creationId xmlns:a16="http://schemas.microsoft.com/office/drawing/2014/main" id="{942E1BE0-8C4C-480F-A63A-48798624D3F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48" name="12" hidden="1">
              <a:extLst>
                <a:ext uri="{FF2B5EF4-FFF2-40B4-BE49-F238E27FC236}">
                  <a16:creationId xmlns:a16="http://schemas.microsoft.com/office/drawing/2014/main" id="{EA1F298B-FE5D-443F-B915-91226EDB7C1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49" name="13" hidden="1">
              <a:extLst>
                <a:ext uri="{FF2B5EF4-FFF2-40B4-BE49-F238E27FC236}">
                  <a16:creationId xmlns:a16="http://schemas.microsoft.com/office/drawing/2014/main" id="{EC0A5BAD-A8B1-440C-9525-F91E149BB6E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0" name="14" hidden="1">
              <a:extLst>
                <a:ext uri="{FF2B5EF4-FFF2-40B4-BE49-F238E27FC236}">
                  <a16:creationId xmlns:a16="http://schemas.microsoft.com/office/drawing/2014/main" id="{7D66EB08-44D6-4FAD-B48C-101D286429B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1" name="15" hidden="1">
              <a:extLst>
                <a:ext uri="{FF2B5EF4-FFF2-40B4-BE49-F238E27FC236}">
                  <a16:creationId xmlns:a16="http://schemas.microsoft.com/office/drawing/2014/main" id="{0D372E44-2A00-47DF-8484-1678012758D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52" name="16" hidden="1">
              <a:extLst>
                <a:ext uri="{FF2B5EF4-FFF2-40B4-BE49-F238E27FC236}">
                  <a16:creationId xmlns:a16="http://schemas.microsoft.com/office/drawing/2014/main" id="{455D3895-195F-4CA2-BBD0-A7A4924A93A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53" name="17" hidden="1">
              <a:extLst>
                <a:ext uri="{FF2B5EF4-FFF2-40B4-BE49-F238E27FC236}">
                  <a16:creationId xmlns:a16="http://schemas.microsoft.com/office/drawing/2014/main" id="{63C457CA-65CE-41E1-9838-281C0298565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54" name="18" hidden="1">
              <a:extLst>
                <a:ext uri="{FF2B5EF4-FFF2-40B4-BE49-F238E27FC236}">
                  <a16:creationId xmlns:a16="http://schemas.microsoft.com/office/drawing/2014/main" id="{50EC2439-DF54-468D-AFA7-7C5909D1297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55" name="19" hidden="1">
              <a:extLst>
                <a:ext uri="{FF2B5EF4-FFF2-40B4-BE49-F238E27FC236}">
                  <a16:creationId xmlns:a16="http://schemas.microsoft.com/office/drawing/2014/main" id="{D5A5F8A0-2E1D-4785-BA55-9242B626B83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56" name="20" hidden="1">
              <a:extLst>
                <a:ext uri="{FF2B5EF4-FFF2-40B4-BE49-F238E27FC236}">
                  <a16:creationId xmlns:a16="http://schemas.microsoft.com/office/drawing/2014/main" id="{7753139E-ED41-4A42-A79A-BAF500284D8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57" name="21" hidden="1">
              <a:extLst>
                <a:ext uri="{FF2B5EF4-FFF2-40B4-BE49-F238E27FC236}">
                  <a16:creationId xmlns:a16="http://schemas.microsoft.com/office/drawing/2014/main" id="{A86FFB46-7DF6-4EFD-8112-8A173BA4C68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58" name="22" hidden="1">
              <a:extLst>
                <a:ext uri="{FF2B5EF4-FFF2-40B4-BE49-F238E27FC236}">
                  <a16:creationId xmlns:a16="http://schemas.microsoft.com/office/drawing/2014/main" id="{2E2724C6-F18C-4924-9FFD-0B27179774E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59" name="23" hidden="1">
              <a:extLst>
                <a:ext uri="{FF2B5EF4-FFF2-40B4-BE49-F238E27FC236}">
                  <a16:creationId xmlns:a16="http://schemas.microsoft.com/office/drawing/2014/main" id="{C6D4FF7A-1D0E-43F3-9DD0-4A0DBD24C38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0" name="24" hidden="1">
              <a:extLst>
                <a:ext uri="{FF2B5EF4-FFF2-40B4-BE49-F238E27FC236}">
                  <a16:creationId xmlns:a16="http://schemas.microsoft.com/office/drawing/2014/main" id="{354E0ECA-A43C-4CC2-98A1-BD3636E1CE8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1" name="25" hidden="1">
              <a:extLst>
                <a:ext uri="{FF2B5EF4-FFF2-40B4-BE49-F238E27FC236}">
                  <a16:creationId xmlns:a16="http://schemas.microsoft.com/office/drawing/2014/main" id="{BCE2AF89-5EFC-4E28-8F24-76AF56EE8DD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62" name="26" hidden="1">
              <a:extLst>
                <a:ext uri="{FF2B5EF4-FFF2-40B4-BE49-F238E27FC236}">
                  <a16:creationId xmlns:a16="http://schemas.microsoft.com/office/drawing/2014/main" id="{9091AA4C-8B3C-454E-8F11-8C823996B08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6" name="Content Placeholder 33">
                <a:extLst>
                  <a:ext uri="{FF2B5EF4-FFF2-40B4-BE49-F238E27FC236}">
                    <a16:creationId xmlns:a16="http://schemas.microsoft.com/office/drawing/2014/main" id="{50CFF9CF-DB11-43D0-9752-7D74BECDBC9E}"/>
                  </a:ext>
                </a:extLst>
              </p:cNvPr>
              <p:cNvSpPr>
                <a:spLocks noGrp="1"/>
              </p:cNvSpPr>
              <p:nvPr>
                <p:ph idx="10"/>
              </p:nvPr>
            </p:nvSpPr>
            <p:spPr>
              <a:xfrm>
                <a:off x="6134101" y="2052977"/>
                <a:ext cx="5448302" cy="3895043"/>
              </a:xfrm>
            </p:spPr>
            <p:txBody>
              <a:bodyPr anchor="ctr"/>
              <a:lstStyle/>
              <a:p>
                <a:pPr>
                  <a:spcAft>
                    <a:spcPts val="1200"/>
                  </a:spcAft>
                </a:pPr>
                <a:r>
                  <a:rPr lang="en-US" sz="2000" b="1" dirty="0">
                    <a:latin typeface="Roboto" panose="02000000000000000000" pitchFamily="2" charset="0"/>
                  </a:rPr>
                  <a:t>Correlation Analysis</a:t>
                </a:r>
                <a:r>
                  <a:rPr lang="en-US" sz="2000" dirty="0">
                    <a:latin typeface="Roboto" panose="02000000000000000000" pitchFamily="2" charset="0"/>
                  </a:rPr>
                  <a:t>: evaluates the strength of relationship between two numerical variables</a:t>
                </a:r>
              </a:p>
              <a:p>
                <a:pPr lvl="1">
                  <a:spcAft>
                    <a:spcPts val="600"/>
                  </a:spcAft>
                </a:pPr>
                <a:r>
                  <a:rPr lang="en-US" sz="1800" dirty="0">
                    <a:latin typeface="Roboto" panose="02000000000000000000" pitchFamily="2" charset="0"/>
                  </a:rPr>
                  <a:t>If the coefficient is </a:t>
                </a:r>
                <a:r>
                  <a:rPr lang="en-US" sz="1800" b="1" dirty="0">
                    <a:latin typeface="Roboto" panose="02000000000000000000" pitchFamily="2" charset="0"/>
                  </a:rPr>
                  <a:t>close to ±1</a:t>
                </a:r>
                <a:r>
                  <a:rPr lang="en-US" sz="1800" dirty="0">
                    <a:latin typeface="Roboto" panose="02000000000000000000" pitchFamily="2" charset="0"/>
                  </a:rPr>
                  <a:t>, a relationship between the two are </a:t>
                </a:r>
                <a:r>
                  <a:rPr lang="en-US" sz="1800" b="1" dirty="0">
                    <a:latin typeface="Roboto" panose="02000000000000000000" pitchFamily="2" charset="0"/>
                  </a:rPr>
                  <a:t>strongly correlated</a:t>
                </a:r>
              </a:p>
              <a:p>
                <a:pPr lvl="1">
                  <a:spcAft>
                    <a:spcPts val="600"/>
                  </a:spcAft>
                </a:pPr>
                <a:r>
                  <a:rPr lang="en-US" sz="1800" b="1" dirty="0">
                    <a:latin typeface="Roboto" panose="02000000000000000000" pitchFamily="2" charset="0"/>
                  </a:rPr>
                  <a:t>Strongly Positive</a:t>
                </a:r>
                <a:r>
                  <a:rPr lang="en-US" sz="1800" dirty="0">
                    <a:latin typeface="Roboto" panose="02000000000000000000" pitchFamily="2" charset="0"/>
                  </a:rPr>
                  <a:t>: two variables move along the same direction</a:t>
                </a:r>
              </a:p>
              <a:p>
                <a:pPr lvl="1">
                  <a:spcAft>
                    <a:spcPts val="600"/>
                  </a:spcAft>
                </a:pPr>
                <a:r>
                  <a:rPr lang="en-US" sz="1800" b="1" dirty="0">
                    <a:latin typeface="Roboto" panose="02000000000000000000" pitchFamily="2" charset="0"/>
                  </a:rPr>
                  <a:t>Strongly Negative</a:t>
                </a:r>
                <a:r>
                  <a:rPr lang="en-US" sz="1800" dirty="0">
                    <a:latin typeface="Roboto" panose="02000000000000000000" pitchFamily="2" charset="0"/>
                  </a:rPr>
                  <a:t>: two variables move along the opposite direction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sz="2000" dirty="0">
                    <a:latin typeface="Roboto" panose="02000000000000000000" pitchFamily="2" charset="0"/>
                  </a:rPr>
                  <a:t>Note that </a:t>
                </a:r>
                <a14:m>
                  <m:oMath xmlns:m="http://schemas.openxmlformats.org/officeDocument/2006/math">
                    <m:r>
                      <a:rPr lang="en-US" sz="2000" b="1" i="0" smtClean="0">
                        <a:latin typeface="Cambria Math" panose="02040503050406030204" pitchFamily="18" charset="0"/>
                      </a:rPr>
                      <m:t>𝐂𝐨𝐫𝐫𝐞𝐥𝐚𝐭𝐢𝐨𝐧</m:t>
                    </m:r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sz="2000" b="1" i="0" smtClean="0">
                        <a:latin typeface="Cambria Math" panose="02040503050406030204" pitchFamily="18" charset="0"/>
                      </a:rPr>
                      <m:t>𝐂𝐚𝐮𝐬𝐚𝐭𝐢𝐨𝐧</m:t>
                    </m:r>
                  </m:oMath>
                </a14:m>
                <a:endParaRPr lang="en-US" sz="2000" b="1" dirty="0">
                  <a:latin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96" name="Content Placeholder 33">
                <a:extLst>
                  <a:ext uri="{FF2B5EF4-FFF2-40B4-BE49-F238E27FC236}">
                    <a16:creationId xmlns:a16="http://schemas.microsoft.com/office/drawing/2014/main" id="{50CFF9CF-DB11-43D0-9752-7D74BECDBC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6134101" y="2052977"/>
                <a:ext cx="5448302" cy="3895043"/>
              </a:xfrm>
              <a:blipFill>
                <a:blip r:embed="rId9"/>
                <a:stretch>
                  <a:fillRect l="-1856" r="-20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4" name="Picture 63">
            <a:extLst>
              <a:ext uri="{FF2B5EF4-FFF2-40B4-BE49-F238E27FC236}">
                <a16:creationId xmlns:a16="http://schemas.microsoft.com/office/drawing/2014/main" id="{CE60249F-ECE5-FB45-A27B-6EEE1559FFE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641" t="11994" r="9661" b="6214"/>
          <a:stretch/>
        </p:blipFill>
        <p:spPr>
          <a:xfrm>
            <a:off x="777239" y="2186634"/>
            <a:ext cx="5071421" cy="362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33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DD32D-66AF-4F20-9755-32C7798CD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</a:rPr>
              <a:t>Before We Begin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06DE2-B0E9-44D8-A40E-F3D4D583E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SzPct val="100000"/>
              <a:buFont typeface="+mj-lt"/>
              <a:buAutoNum type="arabicPeriod"/>
            </a:pPr>
            <a:r>
              <a:rPr lang="en-US" dirty="0">
                <a:latin typeface="Roboto" panose="02000000000000000000" pitchFamily="2" charset="0"/>
              </a:rPr>
              <a:t>Sign-in Link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US" dirty="0">
                <a:latin typeface="Roboto" panose="02000000000000000000" pitchFamily="2" charset="0"/>
              </a:rPr>
              <a:t>Retrieve Workshop file at (</a:t>
            </a:r>
            <a:r>
              <a:rPr lang="en-US" dirty="0">
                <a:latin typeface="Roboto" panose="02000000000000000000" pitchFamily="2" charset="0"/>
                <a:hlinkClick r:id="rId3"/>
              </a:rPr>
              <a:t>https://github.com/sam9807/STATA-L1-Workshop.git</a:t>
            </a:r>
            <a:r>
              <a:rPr lang="en-US" dirty="0">
                <a:latin typeface="Roboto" panose="02000000000000000000" pitchFamily="2" charset="0"/>
              </a:rPr>
              <a:t>)</a:t>
            </a:r>
          </a:p>
          <a:p>
            <a:pPr marL="687388" lvl="1" indent="-420688">
              <a:buSzPct val="100000"/>
              <a:buFont typeface="Arial" panose="020B0604020202020204" pitchFamily="34" charset="0"/>
              <a:buChar char="•"/>
            </a:pPr>
            <a:r>
              <a:rPr lang="en-US" sz="2300" dirty="0">
                <a:latin typeface="Roboto" panose="02000000000000000000" pitchFamily="2" charset="0"/>
              </a:rPr>
              <a:t>After you have downloaded “</a:t>
            </a:r>
            <a:r>
              <a:rPr lang="en-US" sz="2300" dirty="0" err="1">
                <a:latin typeface="Roboto" panose="02000000000000000000" pitchFamily="2" charset="0"/>
              </a:rPr>
              <a:t>Workshop_Files</a:t>
            </a:r>
            <a:r>
              <a:rPr lang="en-US" sz="2300" dirty="0">
                <a:latin typeface="Roboto" panose="02000000000000000000" pitchFamily="2" charset="0"/>
              </a:rPr>
              <a:t>” compressed file, extract the folder on “Desktop”</a:t>
            </a:r>
            <a:endParaRPr lang="en-US" sz="2800" dirty="0">
              <a:latin typeface="Roboto" panose="02000000000000000000" pitchFamily="2" charset="0"/>
            </a:endParaRPr>
          </a:p>
          <a:p>
            <a:pPr marL="457200" lvl="0" indent="-457200">
              <a:buSzPct val="100000"/>
              <a:buFont typeface="+mj-lt"/>
              <a:buAutoNum type="arabicPeriod"/>
            </a:pPr>
            <a:r>
              <a:rPr lang="en-US" dirty="0">
                <a:latin typeface="Roboto" panose="02000000000000000000" pitchFamily="2" charset="0"/>
              </a:rPr>
              <a:t>Learning Objective: Ensure that all participants gain some level of confidence using Stata and statistical analysis</a:t>
            </a:r>
          </a:p>
          <a:p>
            <a:pPr marL="457200" lvl="0" indent="-457200">
              <a:buSzPct val="100000"/>
              <a:buFont typeface="+mj-lt"/>
              <a:buAutoNum type="arabicPeriod"/>
            </a:pPr>
            <a:r>
              <a:rPr lang="en-US" dirty="0">
                <a:latin typeface="Roboto" panose="02000000000000000000" pitchFamily="2" charset="0"/>
              </a:rPr>
              <a:t>Tip: Open .do, PDF, and any other files that I am using throughout the workshop to make sure that you are following along.</a:t>
            </a:r>
          </a:p>
        </p:txBody>
      </p:sp>
    </p:spTree>
    <p:extLst>
      <p:ext uri="{BB962C8B-B14F-4D97-AF65-F5344CB8AC3E}">
        <p14:creationId xmlns:p14="http://schemas.microsoft.com/office/powerpoint/2010/main" val="595993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9A64B765-0CD8-4988-8348-F49349A4ACC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3972155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4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9A64B765-0CD8-4988-8348-F49349A4AC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8B825D3-D634-456C-9551-497AABBDD01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DA988436-C51D-49D3-83E5-C4E5B1BEB3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marR="0" lvl="0" indent="0" algn="l" defTabSz="6854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None/>
              <a:tabLst/>
              <a:defRPr/>
            </a:pPr>
            <a:r>
              <a:rPr kumimoji="0" lang="en-US" sz="2100" b="1" u="none" strike="noStrike" kern="1200" cap="none" spc="0" normalizeH="0" baseline="0" noProof="0">
                <a:ln>
                  <a:noFill/>
                </a:ln>
                <a:solidFill>
                  <a:srgbClr val="2E2E38"/>
                </a:solidFill>
                <a:effectLst/>
                <a:uLnTx/>
                <a:uFillTx/>
                <a:latin typeface="Roboto"/>
                <a:ea typeface="Roboto" panose="02000000000000000000" pitchFamily="2" charset="0"/>
                <a:cs typeface="Arial" panose="020B0604020202020204" pitchFamily="34" charset="0"/>
              </a:rPr>
              <a:t>Before jumping into analyzing </a:t>
            </a:r>
            <a:r>
              <a:rPr kumimoji="0" lang="en-US" sz="2100" b="1" i="1" u="none" strike="noStrike" kern="1200" cap="none" spc="0" normalizeH="0" baseline="0" noProof="0">
                <a:ln>
                  <a:noFill/>
                </a:ln>
                <a:solidFill>
                  <a:srgbClr val="2E2E38"/>
                </a:solidFill>
                <a:effectLst/>
                <a:uLnTx/>
                <a:uFillTx/>
                <a:latin typeface="Roboto"/>
                <a:ea typeface="Roboto" panose="02000000000000000000" pitchFamily="2" charset="0"/>
                <a:cs typeface="Arial" panose="020B0604020202020204" pitchFamily="34" charset="0"/>
              </a:rPr>
              <a:t>winner16</a:t>
            </a:r>
            <a:r>
              <a:rPr kumimoji="0" lang="en-US" sz="2100" b="1" u="none" strike="noStrike" kern="1200" cap="none" spc="0" normalizeH="0" baseline="0" noProof="0">
                <a:ln>
                  <a:noFill/>
                </a:ln>
                <a:solidFill>
                  <a:srgbClr val="2E2E38"/>
                </a:solidFill>
                <a:effectLst/>
                <a:uLnTx/>
                <a:uFillTx/>
                <a:latin typeface="Roboto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sz="2100">
                <a:solidFill>
                  <a:srgbClr val="2E2E38"/>
                </a:solidFill>
                <a:latin typeface="Roboto"/>
              </a:rPr>
              <a:t>let’s take a look at how population size impacts the number of firms in counties</a:t>
            </a:r>
            <a:endParaRPr kumimoji="0" lang="en-US" sz="2100" b="1" u="none" strike="noStrike" kern="1200" cap="none" spc="0" normalizeH="0" baseline="0" noProof="0">
              <a:ln>
                <a:noFill/>
              </a:ln>
              <a:solidFill>
                <a:srgbClr val="2E2E38"/>
              </a:solidFill>
              <a:effectLst/>
              <a:uLnTx/>
              <a:uFillTx/>
              <a:latin typeface="Roboto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C5FEE8-D2FF-4DAF-849B-7D3B63F99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Regression – Background </a:t>
            </a:r>
            <a:endParaRPr lang="en-US" dirty="0">
              <a:latin typeface="+mn-lt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3A33540-B431-482F-8856-8761A393AE8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35" name="on" hidden="1">
              <a:extLst>
                <a:ext uri="{FF2B5EF4-FFF2-40B4-BE49-F238E27FC236}">
                  <a16:creationId xmlns:a16="http://schemas.microsoft.com/office/drawing/2014/main" id="{07BB1D61-29C4-4590-9D7D-1C5EC73AD12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6" name="off" hidden="1">
              <a:extLst>
                <a:ext uri="{FF2B5EF4-FFF2-40B4-BE49-F238E27FC236}">
                  <a16:creationId xmlns:a16="http://schemas.microsoft.com/office/drawing/2014/main" id="{972D92C0-FC11-4431-9504-4D70A98BFE4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7" name="1">
              <a:extLst>
                <a:ext uri="{FF2B5EF4-FFF2-40B4-BE49-F238E27FC236}">
                  <a16:creationId xmlns:a16="http://schemas.microsoft.com/office/drawing/2014/main" id="{D7C35F9E-DEC4-4FB1-B0B9-07BE449FB86F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38" name="2">
              <a:extLst>
                <a:ext uri="{FF2B5EF4-FFF2-40B4-BE49-F238E27FC236}">
                  <a16:creationId xmlns:a16="http://schemas.microsoft.com/office/drawing/2014/main" id="{36E8770A-534D-4044-A762-27D1BC9EEB85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39" name="3">
              <a:extLst>
                <a:ext uri="{FF2B5EF4-FFF2-40B4-BE49-F238E27FC236}">
                  <a16:creationId xmlns:a16="http://schemas.microsoft.com/office/drawing/2014/main" id="{BA387325-2CF8-4A89-867C-9E05092C8F98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0" name="4">
              <a:extLst>
                <a:ext uri="{FF2B5EF4-FFF2-40B4-BE49-F238E27FC236}">
                  <a16:creationId xmlns:a16="http://schemas.microsoft.com/office/drawing/2014/main" id="{0F03F4D1-3A20-4571-845B-96A620A845EA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1" name="5">
              <a:extLst>
                <a:ext uri="{FF2B5EF4-FFF2-40B4-BE49-F238E27FC236}">
                  <a16:creationId xmlns:a16="http://schemas.microsoft.com/office/drawing/2014/main" id="{87F06CD3-0CE5-454B-AE54-3DDCF1F2D636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42" name="6">
              <a:extLst>
                <a:ext uri="{FF2B5EF4-FFF2-40B4-BE49-F238E27FC236}">
                  <a16:creationId xmlns:a16="http://schemas.microsoft.com/office/drawing/2014/main" id="{67B4F29D-253F-4983-8225-89439E816C5D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43" name="7">
              <a:extLst>
                <a:ext uri="{FF2B5EF4-FFF2-40B4-BE49-F238E27FC236}">
                  <a16:creationId xmlns:a16="http://schemas.microsoft.com/office/drawing/2014/main" id="{2235D6A5-7022-42D4-93ED-3515E1BE9D3B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44" name="8" hidden="1">
              <a:extLst>
                <a:ext uri="{FF2B5EF4-FFF2-40B4-BE49-F238E27FC236}">
                  <a16:creationId xmlns:a16="http://schemas.microsoft.com/office/drawing/2014/main" id="{6B88F43B-7547-4522-8AE6-581BEA9C2F1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45" name="9" hidden="1">
              <a:extLst>
                <a:ext uri="{FF2B5EF4-FFF2-40B4-BE49-F238E27FC236}">
                  <a16:creationId xmlns:a16="http://schemas.microsoft.com/office/drawing/2014/main" id="{207EB6AB-5A67-4ECB-9E7E-E25BA800877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46" name="10" hidden="1">
              <a:extLst>
                <a:ext uri="{FF2B5EF4-FFF2-40B4-BE49-F238E27FC236}">
                  <a16:creationId xmlns:a16="http://schemas.microsoft.com/office/drawing/2014/main" id="{A7E71C54-14FD-4EA0-A04E-B73E2DDF7B5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47" name="11" hidden="1">
              <a:extLst>
                <a:ext uri="{FF2B5EF4-FFF2-40B4-BE49-F238E27FC236}">
                  <a16:creationId xmlns:a16="http://schemas.microsoft.com/office/drawing/2014/main" id="{942E1BE0-8C4C-480F-A63A-48798624D3F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48" name="12" hidden="1">
              <a:extLst>
                <a:ext uri="{FF2B5EF4-FFF2-40B4-BE49-F238E27FC236}">
                  <a16:creationId xmlns:a16="http://schemas.microsoft.com/office/drawing/2014/main" id="{EA1F298B-FE5D-443F-B915-91226EDB7C1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49" name="13" hidden="1">
              <a:extLst>
                <a:ext uri="{FF2B5EF4-FFF2-40B4-BE49-F238E27FC236}">
                  <a16:creationId xmlns:a16="http://schemas.microsoft.com/office/drawing/2014/main" id="{EC0A5BAD-A8B1-440C-9525-F91E149BB6E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0" name="14" hidden="1">
              <a:extLst>
                <a:ext uri="{FF2B5EF4-FFF2-40B4-BE49-F238E27FC236}">
                  <a16:creationId xmlns:a16="http://schemas.microsoft.com/office/drawing/2014/main" id="{7D66EB08-44D6-4FAD-B48C-101D286429B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1" name="15" hidden="1">
              <a:extLst>
                <a:ext uri="{FF2B5EF4-FFF2-40B4-BE49-F238E27FC236}">
                  <a16:creationId xmlns:a16="http://schemas.microsoft.com/office/drawing/2014/main" id="{0D372E44-2A00-47DF-8484-1678012758D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52" name="16" hidden="1">
              <a:extLst>
                <a:ext uri="{FF2B5EF4-FFF2-40B4-BE49-F238E27FC236}">
                  <a16:creationId xmlns:a16="http://schemas.microsoft.com/office/drawing/2014/main" id="{455D3895-195F-4CA2-BBD0-A7A4924A93A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53" name="17" hidden="1">
              <a:extLst>
                <a:ext uri="{FF2B5EF4-FFF2-40B4-BE49-F238E27FC236}">
                  <a16:creationId xmlns:a16="http://schemas.microsoft.com/office/drawing/2014/main" id="{63C457CA-65CE-41E1-9838-281C0298565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54" name="18" hidden="1">
              <a:extLst>
                <a:ext uri="{FF2B5EF4-FFF2-40B4-BE49-F238E27FC236}">
                  <a16:creationId xmlns:a16="http://schemas.microsoft.com/office/drawing/2014/main" id="{50EC2439-DF54-468D-AFA7-7C5909D1297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55" name="19" hidden="1">
              <a:extLst>
                <a:ext uri="{FF2B5EF4-FFF2-40B4-BE49-F238E27FC236}">
                  <a16:creationId xmlns:a16="http://schemas.microsoft.com/office/drawing/2014/main" id="{D5A5F8A0-2E1D-4785-BA55-9242B626B83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56" name="20" hidden="1">
              <a:extLst>
                <a:ext uri="{FF2B5EF4-FFF2-40B4-BE49-F238E27FC236}">
                  <a16:creationId xmlns:a16="http://schemas.microsoft.com/office/drawing/2014/main" id="{7753139E-ED41-4A42-A79A-BAF500284D8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57" name="21" hidden="1">
              <a:extLst>
                <a:ext uri="{FF2B5EF4-FFF2-40B4-BE49-F238E27FC236}">
                  <a16:creationId xmlns:a16="http://schemas.microsoft.com/office/drawing/2014/main" id="{A86FFB46-7DF6-4EFD-8112-8A173BA4C68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58" name="22" hidden="1">
              <a:extLst>
                <a:ext uri="{FF2B5EF4-FFF2-40B4-BE49-F238E27FC236}">
                  <a16:creationId xmlns:a16="http://schemas.microsoft.com/office/drawing/2014/main" id="{2E2724C6-F18C-4924-9FFD-0B27179774E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59" name="23" hidden="1">
              <a:extLst>
                <a:ext uri="{FF2B5EF4-FFF2-40B4-BE49-F238E27FC236}">
                  <a16:creationId xmlns:a16="http://schemas.microsoft.com/office/drawing/2014/main" id="{C6D4FF7A-1D0E-43F3-9DD0-4A0DBD24C38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0" name="24" hidden="1">
              <a:extLst>
                <a:ext uri="{FF2B5EF4-FFF2-40B4-BE49-F238E27FC236}">
                  <a16:creationId xmlns:a16="http://schemas.microsoft.com/office/drawing/2014/main" id="{354E0ECA-A43C-4CC2-98A1-BD3636E1CE8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1" name="25" hidden="1">
              <a:extLst>
                <a:ext uri="{FF2B5EF4-FFF2-40B4-BE49-F238E27FC236}">
                  <a16:creationId xmlns:a16="http://schemas.microsoft.com/office/drawing/2014/main" id="{BCE2AF89-5EFC-4E28-8F24-76AF56EE8DD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62" name="26" hidden="1">
              <a:extLst>
                <a:ext uri="{FF2B5EF4-FFF2-40B4-BE49-F238E27FC236}">
                  <a16:creationId xmlns:a16="http://schemas.microsoft.com/office/drawing/2014/main" id="{9091AA4C-8B3C-454E-8F11-8C823996B08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  <p:pic>
        <p:nvPicPr>
          <p:cNvPr id="87" name="Picture 86" descr="Table&#10;&#10;Description automatically generated">
            <a:extLst>
              <a:ext uri="{FF2B5EF4-FFF2-40B4-BE49-F238E27FC236}">
                <a16:creationId xmlns:a16="http://schemas.microsoft.com/office/drawing/2014/main" id="{5A7E18F0-D50F-4A00-9384-15BA858049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329" y="2883614"/>
            <a:ext cx="4367523" cy="2233771"/>
          </a:xfrm>
          <a:prstGeom prst="rect">
            <a:avLst/>
          </a:prstGeom>
        </p:spPr>
      </p:pic>
      <p:sp>
        <p:nvSpPr>
          <p:cNvPr id="96" name="Content Placeholder 33">
            <a:extLst>
              <a:ext uri="{FF2B5EF4-FFF2-40B4-BE49-F238E27FC236}">
                <a16:creationId xmlns:a16="http://schemas.microsoft.com/office/drawing/2014/main" id="{50CFF9CF-DB11-43D0-9752-7D74BECDBC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34101" y="2052977"/>
            <a:ext cx="5448302" cy="3895043"/>
          </a:xfrm>
        </p:spPr>
        <p:txBody>
          <a:bodyPr anchor="ctr"/>
          <a:lstStyle/>
          <a:p>
            <a:pPr>
              <a:spcAft>
                <a:spcPts val="1200"/>
              </a:spcAft>
            </a:pPr>
            <a:r>
              <a:rPr lang="en-US" sz="2000" b="1" dirty="0">
                <a:latin typeface="Roboto" panose="02000000000000000000" pitchFamily="2" charset="0"/>
              </a:rPr>
              <a:t>Correlation Analysis</a:t>
            </a:r>
            <a:r>
              <a:rPr lang="en-US" sz="2000" dirty="0">
                <a:latin typeface="Roboto" panose="02000000000000000000" pitchFamily="2" charset="0"/>
              </a:rPr>
              <a:t>: evaluates the strength of relationship between two numerical variables</a:t>
            </a:r>
          </a:p>
          <a:p>
            <a:pPr lvl="1">
              <a:spcAft>
                <a:spcPts val="600"/>
              </a:spcAft>
            </a:pPr>
            <a:r>
              <a:rPr lang="en-US" sz="1800" dirty="0">
                <a:latin typeface="Roboto" panose="02000000000000000000" pitchFamily="2" charset="0"/>
              </a:rPr>
              <a:t>If the coefficient is </a:t>
            </a:r>
            <a:r>
              <a:rPr lang="en-US" sz="1800" b="1" dirty="0">
                <a:latin typeface="Roboto" panose="02000000000000000000" pitchFamily="2" charset="0"/>
              </a:rPr>
              <a:t>close to ±1</a:t>
            </a:r>
            <a:r>
              <a:rPr lang="en-US" sz="1800" dirty="0">
                <a:latin typeface="Roboto" panose="02000000000000000000" pitchFamily="2" charset="0"/>
              </a:rPr>
              <a:t>, a relationship between the two are </a:t>
            </a:r>
            <a:r>
              <a:rPr lang="en-US" sz="1800" b="1" dirty="0">
                <a:latin typeface="Roboto" panose="02000000000000000000" pitchFamily="2" charset="0"/>
              </a:rPr>
              <a:t>strongly correlated</a:t>
            </a:r>
          </a:p>
          <a:p>
            <a:pPr lvl="1">
              <a:spcAft>
                <a:spcPts val="600"/>
              </a:spcAft>
            </a:pPr>
            <a:r>
              <a:rPr lang="en-US" sz="1800" b="1" dirty="0">
                <a:latin typeface="Roboto" panose="02000000000000000000" pitchFamily="2" charset="0"/>
              </a:rPr>
              <a:t>Strongly Positive</a:t>
            </a:r>
            <a:r>
              <a:rPr lang="en-US" sz="1800" dirty="0">
                <a:latin typeface="Roboto" panose="02000000000000000000" pitchFamily="2" charset="0"/>
              </a:rPr>
              <a:t>: two variables move along the same direction</a:t>
            </a:r>
          </a:p>
          <a:p>
            <a:pPr lvl="1">
              <a:spcAft>
                <a:spcPts val="600"/>
              </a:spcAft>
            </a:pPr>
            <a:r>
              <a:rPr lang="en-US" sz="1800" b="1" dirty="0">
                <a:latin typeface="Roboto" panose="02000000000000000000" pitchFamily="2" charset="0"/>
              </a:rPr>
              <a:t>Strongly Negative</a:t>
            </a:r>
            <a:r>
              <a:rPr lang="en-US" sz="1800" dirty="0">
                <a:latin typeface="Roboto" panose="02000000000000000000" pitchFamily="2" charset="0"/>
              </a:rPr>
              <a:t>: two variables move along the opposite direction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latin typeface="Roboto" panose="02000000000000000000" pitchFamily="2" charset="0"/>
              </a:rPr>
              <a:t>If the two variables have corr. coefficient of 0.9845, what would the regression look like?</a:t>
            </a:r>
          </a:p>
        </p:txBody>
      </p:sp>
    </p:spTree>
    <p:extLst>
      <p:ext uri="{BB962C8B-B14F-4D97-AF65-F5344CB8AC3E}">
        <p14:creationId xmlns:p14="http://schemas.microsoft.com/office/powerpoint/2010/main" val="728430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F80E1C9A-F606-024A-92A9-145264EA8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25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489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92833B83-EB93-4064-AA41-5D593C98ACD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516137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4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92833B83-EB93-4064-AA41-5D593C98AC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5953336B-C6D5-4CD1-8010-2CE825E79A8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F637DE-76E7-4959-B604-74766D992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Hands-on Exercise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1C2EA0-CF93-41B3-9576-6B528E8B7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69900" indent="-469900"/>
            <a:r>
              <a:rPr lang="en-US" sz="2400" dirty="0">
                <a:latin typeface="+mn-lt"/>
                <a:cs typeface="Arial"/>
              </a:rPr>
              <a:t>Using the sqf-2019.xlsx (NYCLU’s 2019 NYC Stop-and-Frisk Dataset), generate the following output: </a:t>
            </a:r>
            <a:endParaRPr lang="en-US" sz="2400" dirty="0">
              <a:latin typeface="+mn-lt"/>
            </a:endParaRPr>
          </a:p>
          <a:p>
            <a:pPr marL="923925" lvl="1" indent="-454025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dirty="0">
                <a:latin typeface="+mn-lt"/>
                <a:cs typeface="Arial"/>
              </a:rPr>
              <a:t>Plot the distribution of age variable with a normal distribution, with 25 bins (bars).</a:t>
            </a:r>
            <a:br>
              <a:rPr lang="en-US" dirty="0">
                <a:latin typeface="+mn-lt"/>
                <a:cs typeface="Arial"/>
              </a:rPr>
            </a:br>
            <a:r>
              <a:rPr lang="en-US" dirty="0">
                <a:latin typeface="+mn-lt"/>
                <a:cs typeface="Arial"/>
              </a:rPr>
              <a:t>How does the distribution look like compared to the normal distribution?</a:t>
            </a:r>
          </a:p>
          <a:p>
            <a:pPr marL="923925" lvl="1" indent="-454025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dirty="0">
                <a:latin typeface="+mn-lt"/>
                <a:cs typeface="Arial"/>
              </a:rPr>
              <a:t>Run summary statistics for age, weight and height variables. What can you imply about the variables?</a:t>
            </a:r>
          </a:p>
          <a:p>
            <a:pPr marL="923925" lvl="1" indent="-454025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dirty="0">
                <a:latin typeface="+mn-lt"/>
                <a:cs typeface="Arial"/>
              </a:rPr>
              <a:t>Graph a bar chart to plot mean age across 5 borrows of New York City. Note that a default value for a bar chart is mean.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B313774-8491-4601-8037-0A11BFAFDB67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7" name="on" hidden="1">
              <a:extLst>
                <a:ext uri="{FF2B5EF4-FFF2-40B4-BE49-F238E27FC236}">
                  <a16:creationId xmlns:a16="http://schemas.microsoft.com/office/drawing/2014/main" id="{67D8E350-29F4-4C9D-889E-F9F03167DF8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8" name="off" hidden="1">
              <a:extLst>
                <a:ext uri="{FF2B5EF4-FFF2-40B4-BE49-F238E27FC236}">
                  <a16:creationId xmlns:a16="http://schemas.microsoft.com/office/drawing/2014/main" id="{00A95EA2-D2EE-406E-83A7-C24DE7C9415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9" name="1">
              <a:extLst>
                <a:ext uri="{FF2B5EF4-FFF2-40B4-BE49-F238E27FC236}">
                  <a16:creationId xmlns:a16="http://schemas.microsoft.com/office/drawing/2014/main" id="{6A778EAB-889C-467E-8307-ED930A496178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10" name="2">
              <a:extLst>
                <a:ext uri="{FF2B5EF4-FFF2-40B4-BE49-F238E27FC236}">
                  <a16:creationId xmlns:a16="http://schemas.microsoft.com/office/drawing/2014/main" id="{32724A8E-4208-4E57-A727-26ABEDB35F77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11" name="3">
              <a:extLst>
                <a:ext uri="{FF2B5EF4-FFF2-40B4-BE49-F238E27FC236}">
                  <a16:creationId xmlns:a16="http://schemas.microsoft.com/office/drawing/2014/main" id="{753081D9-B09F-479A-AFA3-943F5CB87814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12" name="4">
              <a:extLst>
                <a:ext uri="{FF2B5EF4-FFF2-40B4-BE49-F238E27FC236}">
                  <a16:creationId xmlns:a16="http://schemas.microsoft.com/office/drawing/2014/main" id="{65666C05-4447-46B7-A84E-BAA1B5F76D6F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13" name="5">
              <a:extLst>
                <a:ext uri="{FF2B5EF4-FFF2-40B4-BE49-F238E27FC236}">
                  <a16:creationId xmlns:a16="http://schemas.microsoft.com/office/drawing/2014/main" id="{3B05C159-B93F-474C-99E0-E5A301D7EE58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5</a:t>
              </a:r>
            </a:p>
          </p:txBody>
        </p:sp>
        <p:sp>
          <p:nvSpPr>
            <p:cNvPr id="14" name="6">
              <a:extLst>
                <a:ext uri="{FF2B5EF4-FFF2-40B4-BE49-F238E27FC236}">
                  <a16:creationId xmlns:a16="http://schemas.microsoft.com/office/drawing/2014/main" id="{240FA06F-7D45-4525-9C7A-E42701DA77D5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6</a:t>
              </a:r>
            </a:p>
          </p:txBody>
        </p:sp>
        <p:sp>
          <p:nvSpPr>
            <p:cNvPr id="15" name="7">
              <a:extLst>
                <a:ext uri="{FF2B5EF4-FFF2-40B4-BE49-F238E27FC236}">
                  <a16:creationId xmlns:a16="http://schemas.microsoft.com/office/drawing/2014/main" id="{7916B791-2ED6-42AE-9F99-F0FDE26B5278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7</a:t>
              </a:r>
            </a:p>
          </p:txBody>
        </p:sp>
        <p:sp>
          <p:nvSpPr>
            <p:cNvPr id="16" name="8" hidden="1">
              <a:extLst>
                <a:ext uri="{FF2B5EF4-FFF2-40B4-BE49-F238E27FC236}">
                  <a16:creationId xmlns:a16="http://schemas.microsoft.com/office/drawing/2014/main" id="{B09DBE39-E345-4553-9295-CC3BE70E6BB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8</a:t>
              </a:r>
            </a:p>
          </p:txBody>
        </p:sp>
        <p:sp>
          <p:nvSpPr>
            <p:cNvPr id="17" name="9" hidden="1">
              <a:extLst>
                <a:ext uri="{FF2B5EF4-FFF2-40B4-BE49-F238E27FC236}">
                  <a16:creationId xmlns:a16="http://schemas.microsoft.com/office/drawing/2014/main" id="{E6030A12-2D70-4EB4-A86A-461D439391F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9</a:t>
              </a:r>
            </a:p>
          </p:txBody>
        </p:sp>
        <p:sp>
          <p:nvSpPr>
            <p:cNvPr id="18" name="10" hidden="1">
              <a:extLst>
                <a:ext uri="{FF2B5EF4-FFF2-40B4-BE49-F238E27FC236}">
                  <a16:creationId xmlns:a16="http://schemas.microsoft.com/office/drawing/2014/main" id="{2AECF415-3411-42BC-8A10-CC120966965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10</a:t>
              </a:r>
            </a:p>
          </p:txBody>
        </p:sp>
        <p:sp>
          <p:nvSpPr>
            <p:cNvPr id="19" name="11" hidden="1">
              <a:extLst>
                <a:ext uri="{FF2B5EF4-FFF2-40B4-BE49-F238E27FC236}">
                  <a16:creationId xmlns:a16="http://schemas.microsoft.com/office/drawing/2014/main" id="{3CF15C5F-866F-4F9B-95BC-39B847CB876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11</a:t>
              </a:r>
            </a:p>
          </p:txBody>
        </p:sp>
        <p:sp>
          <p:nvSpPr>
            <p:cNvPr id="20" name="12" hidden="1">
              <a:extLst>
                <a:ext uri="{FF2B5EF4-FFF2-40B4-BE49-F238E27FC236}">
                  <a16:creationId xmlns:a16="http://schemas.microsoft.com/office/drawing/2014/main" id="{A34C586B-5E01-49D6-B4A3-58C81BF87F8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12</a:t>
              </a:r>
            </a:p>
          </p:txBody>
        </p:sp>
        <p:sp>
          <p:nvSpPr>
            <p:cNvPr id="21" name="13" hidden="1">
              <a:extLst>
                <a:ext uri="{FF2B5EF4-FFF2-40B4-BE49-F238E27FC236}">
                  <a16:creationId xmlns:a16="http://schemas.microsoft.com/office/drawing/2014/main" id="{CD110FB7-B882-42C7-AA0D-78B86C04D5A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13</a:t>
              </a:r>
            </a:p>
          </p:txBody>
        </p:sp>
        <p:sp>
          <p:nvSpPr>
            <p:cNvPr id="22" name="14" hidden="1">
              <a:extLst>
                <a:ext uri="{FF2B5EF4-FFF2-40B4-BE49-F238E27FC236}">
                  <a16:creationId xmlns:a16="http://schemas.microsoft.com/office/drawing/2014/main" id="{8F0BB715-5540-42A7-8BA9-D4C11930912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14</a:t>
              </a:r>
            </a:p>
          </p:txBody>
        </p:sp>
        <p:sp>
          <p:nvSpPr>
            <p:cNvPr id="23" name="15" hidden="1">
              <a:extLst>
                <a:ext uri="{FF2B5EF4-FFF2-40B4-BE49-F238E27FC236}">
                  <a16:creationId xmlns:a16="http://schemas.microsoft.com/office/drawing/2014/main" id="{C7EB36FC-6B57-45A8-99F5-72DFFEC85BB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15</a:t>
              </a:r>
            </a:p>
          </p:txBody>
        </p:sp>
        <p:sp>
          <p:nvSpPr>
            <p:cNvPr id="24" name="16" hidden="1">
              <a:extLst>
                <a:ext uri="{FF2B5EF4-FFF2-40B4-BE49-F238E27FC236}">
                  <a16:creationId xmlns:a16="http://schemas.microsoft.com/office/drawing/2014/main" id="{75C4B37B-D662-419D-A210-9553B88BBF4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16</a:t>
              </a:r>
            </a:p>
          </p:txBody>
        </p:sp>
        <p:sp>
          <p:nvSpPr>
            <p:cNvPr id="25" name="17" hidden="1">
              <a:extLst>
                <a:ext uri="{FF2B5EF4-FFF2-40B4-BE49-F238E27FC236}">
                  <a16:creationId xmlns:a16="http://schemas.microsoft.com/office/drawing/2014/main" id="{542B4A9A-25EF-468A-9A65-D74843A6E0F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17</a:t>
              </a:r>
            </a:p>
          </p:txBody>
        </p:sp>
        <p:sp>
          <p:nvSpPr>
            <p:cNvPr id="26" name="18" hidden="1">
              <a:extLst>
                <a:ext uri="{FF2B5EF4-FFF2-40B4-BE49-F238E27FC236}">
                  <a16:creationId xmlns:a16="http://schemas.microsoft.com/office/drawing/2014/main" id="{48356214-6105-4436-B2AE-D13B8512117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18</a:t>
              </a:r>
            </a:p>
          </p:txBody>
        </p:sp>
        <p:sp>
          <p:nvSpPr>
            <p:cNvPr id="27" name="19" hidden="1">
              <a:extLst>
                <a:ext uri="{FF2B5EF4-FFF2-40B4-BE49-F238E27FC236}">
                  <a16:creationId xmlns:a16="http://schemas.microsoft.com/office/drawing/2014/main" id="{4D68EA1D-232A-49D1-8DFF-B6BC0CA892C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19</a:t>
              </a:r>
            </a:p>
          </p:txBody>
        </p:sp>
        <p:sp>
          <p:nvSpPr>
            <p:cNvPr id="28" name="20" hidden="1">
              <a:extLst>
                <a:ext uri="{FF2B5EF4-FFF2-40B4-BE49-F238E27FC236}">
                  <a16:creationId xmlns:a16="http://schemas.microsoft.com/office/drawing/2014/main" id="{F498C065-58F3-4ADE-B9C5-5B3A6AEF78A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20</a:t>
              </a:r>
            </a:p>
          </p:txBody>
        </p:sp>
        <p:sp>
          <p:nvSpPr>
            <p:cNvPr id="29" name="21" hidden="1">
              <a:extLst>
                <a:ext uri="{FF2B5EF4-FFF2-40B4-BE49-F238E27FC236}">
                  <a16:creationId xmlns:a16="http://schemas.microsoft.com/office/drawing/2014/main" id="{ED16DFA2-9246-49CE-AF34-B2194B060E5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21</a:t>
              </a:r>
            </a:p>
          </p:txBody>
        </p:sp>
        <p:sp>
          <p:nvSpPr>
            <p:cNvPr id="30" name="22" hidden="1">
              <a:extLst>
                <a:ext uri="{FF2B5EF4-FFF2-40B4-BE49-F238E27FC236}">
                  <a16:creationId xmlns:a16="http://schemas.microsoft.com/office/drawing/2014/main" id="{A3C9D1B4-BF84-4931-898C-7401488C981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22</a:t>
              </a:r>
            </a:p>
          </p:txBody>
        </p:sp>
        <p:sp>
          <p:nvSpPr>
            <p:cNvPr id="31" name="23" hidden="1">
              <a:extLst>
                <a:ext uri="{FF2B5EF4-FFF2-40B4-BE49-F238E27FC236}">
                  <a16:creationId xmlns:a16="http://schemas.microsoft.com/office/drawing/2014/main" id="{A657E14A-49F7-45C3-829E-5BE07FE2AE1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23</a:t>
              </a:r>
            </a:p>
          </p:txBody>
        </p:sp>
        <p:sp>
          <p:nvSpPr>
            <p:cNvPr id="32" name="24" hidden="1">
              <a:extLst>
                <a:ext uri="{FF2B5EF4-FFF2-40B4-BE49-F238E27FC236}">
                  <a16:creationId xmlns:a16="http://schemas.microsoft.com/office/drawing/2014/main" id="{49852C7F-B3C2-462E-8855-61A1F600568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24</a:t>
              </a:r>
            </a:p>
          </p:txBody>
        </p:sp>
        <p:sp>
          <p:nvSpPr>
            <p:cNvPr id="33" name="25" hidden="1">
              <a:extLst>
                <a:ext uri="{FF2B5EF4-FFF2-40B4-BE49-F238E27FC236}">
                  <a16:creationId xmlns:a16="http://schemas.microsoft.com/office/drawing/2014/main" id="{A239E53E-2F20-4302-A6CF-C150E5389F7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25</a:t>
              </a:r>
            </a:p>
          </p:txBody>
        </p:sp>
        <p:sp>
          <p:nvSpPr>
            <p:cNvPr id="34" name="26" hidden="1">
              <a:extLst>
                <a:ext uri="{FF2B5EF4-FFF2-40B4-BE49-F238E27FC236}">
                  <a16:creationId xmlns:a16="http://schemas.microsoft.com/office/drawing/2014/main" id="{9CEEFF2A-221D-4539-89D7-2966AB630A9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</a:rPr>
                <a:t>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0012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5D77DC78-8167-4CAD-90EE-697AA0187BB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86283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98" name="think-cell Slide" r:id="rId6" imgW="359" imgH="355" progId="TCLayout.ActiveDocument.1">
                  <p:embed/>
                </p:oleObj>
              </mc:Choice>
              <mc:Fallback>
                <p:oleObj name="think-cell Slide" r:id="rId6" imgW="359" imgH="35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5D77DC78-8167-4CAD-90EE-697AA0187B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8F86F3AF-00AF-4D9B-9853-C5A3D686103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6FC6B1-4905-4DE0-B4EA-34AAFC8B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Summary / Q&amp;A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DF572-C10B-4AFE-A3DA-3B023EF56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346075" indent="-346075">
              <a:lnSpc>
                <a:spcPct val="114000"/>
              </a:lnSpc>
              <a:spcAft>
                <a:spcPts val="600"/>
              </a:spcAft>
            </a:pPr>
            <a:r>
              <a:rPr lang="en-US" sz="2000" dirty="0">
                <a:cs typeface="Calibri"/>
              </a:rPr>
              <a:t>Key Takeaways:</a:t>
            </a:r>
          </a:p>
          <a:p>
            <a:pPr marL="635000" lvl="1" indent="-288925">
              <a:lnSpc>
                <a:spcPct val="114000"/>
              </a:lnSpc>
              <a:spcAft>
                <a:spcPts val="600"/>
              </a:spcAft>
            </a:pPr>
            <a:r>
              <a:rPr lang="en-US" dirty="0">
                <a:cs typeface="Calibri"/>
              </a:rPr>
              <a:t>User Interface (Do-File)</a:t>
            </a:r>
          </a:p>
          <a:p>
            <a:pPr marL="635000" lvl="1" indent="-288925">
              <a:lnSpc>
                <a:spcPct val="114000"/>
              </a:lnSpc>
              <a:spcAft>
                <a:spcPts val="600"/>
              </a:spcAft>
            </a:pPr>
            <a:r>
              <a:rPr lang="en-US" dirty="0">
                <a:cs typeface="Calibri"/>
              </a:rPr>
              <a:t>Data Import and Exploration</a:t>
            </a:r>
          </a:p>
          <a:p>
            <a:pPr marL="635000" lvl="1" indent="-288925">
              <a:lnSpc>
                <a:spcPct val="114000"/>
              </a:lnSpc>
              <a:spcAft>
                <a:spcPts val="600"/>
              </a:spcAft>
            </a:pPr>
            <a:r>
              <a:rPr lang="en-US" dirty="0">
                <a:cs typeface="Calibri"/>
              </a:rPr>
              <a:t>Summary Statistics</a:t>
            </a:r>
          </a:p>
          <a:p>
            <a:pPr marL="635000" lvl="1" indent="-288925">
              <a:lnSpc>
                <a:spcPct val="114000"/>
              </a:lnSpc>
              <a:spcAft>
                <a:spcPts val="600"/>
              </a:spcAft>
            </a:pPr>
            <a:r>
              <a:rPr lang="en-US" dirty="0">
                <a:cs typeface="Calibri"/>
              </a:rPr>
              <a:t>Regression Analysis</a:t>
            </a:r>
          </a:p>
          <a:p>
            <a:pPr>
              <a:lnSpc>
                <a:spcPct val="114000"/>
              </a:lnSpc>
              <a:spcAft>
                <a:spcPts val="600"/>
              </a:spcAft>
            </a:pPr>
            <a:r>
              <a:rPr lang="en-US" sz="2000" dirty="0">
                <a:cs typeface="Calibri"/>
              </a:rPr>
              <a:t>Tips:</a:t>
            </a:r>
          </a:p>
          <a:p>
            <a:pPr marL="635000" lvl="1" indent="-288925">
              <a:lnSpc>
                <a:spcPct val="114000"/>
              </a:lnSpc>
              <a:spcAft>
                <a:spcPts val="600"/>
              </a:spcAft>
            </a:pPr>
            <a:r>
              <a:rPr lang="en-US" dirty="0">
                <a:cs typeface="Calibri"/>
              </a:rPr>
              <a:t>Stata/R Useful Packages: </a:t>
            </a:r>
            <a:r>
              <a:rPr lang="en-US" dirty="0">
                <a:cs typeface="Calibri"/>
                <a:hlinkClick r:id="rId8"/>
              </a:rPr>
              <a:t>https://geocenter.github.io/StataTraining/portfolio/06_resource/</a:t>
            </a:r>
            <a:r>
              <a:rPr lang="en-US" dirty="0">
                <a:cs typeface="Calibri"/>
              </a:rPr>
              <a:t> </a:t>
            </a:r>
          </a:p>
          <a:p>
            <a:pPr marL="635000" lvl="1" indent="-288925">
              <a:lnSpc>
                <a:spcPct val="114000"/>
              </a:lnSpc>
              <a:spcAft>
                <a:spcPts val="600"/>
              </a:spcAft>
            </a:pPr>
            <a:r>
              <a:rPr lang="en-US" dirty="0">
                <a:cs typeface="Calibri"/>
              </a:rPr>
              <a:t>Internet Guide to Stata: </a:t>
            </a:r>
            <a:r>
              <a:rPr lang="en-US" dirty="0">
                <a:cs typeface="Calibri"/>
                <a:hlinkClick r:id="rId9"/>
              </a:rPr>
              <a:t>http://wlm.userweb.mwn.de/Stata/</a:t>
            </a:r>
            <a:r>
              <a:rPr lang="en-US" dirty="0">
                <a:cs typeface="Calibri"/>
              </a:rPr>
              <a:t> </a:t>
            </a:r>
          </a:p>
          <a:p>
            <a:pPr marL="635000" lvl="1" indent="-288925">
              <a:lnSpc>
                <a:spcPct val="114000"/>
              </a:lnSpc>
              <a:spcAft>
                <a:spcPts val="600"/>
              </a:spcAft>
            </a:pPr>
            <a:r>
              <a:rPr lang="en-US" dirty="0">
                <a:cs typeface="Calibri"/>
              </a:rPr>
              <a:t>UCLA IDRE Guide: </a:t>
            </a:r>
            <a:r>
              <a:rPr lang="en-US" dirty="0">
                <a:cs typeface="Calibri"/>
                <a:hlinkClick r:id="rId10"/>
              </a:rPr>
              <a:t>https://stats.idre.ucla.edu/stata/</a:t>
            </a:r>
            <a:endParaRPr lang="en-US" dirty="0">
              <a:cs typeface="Calibri"/>
            </a:endParaRPr>
          </a:p>
          <a:p>
            <a:pPr marL="635000" lvl="1" indent="-288925">
              <a:lnSpc>
                <a:spcPct val="114000"/>
              </a:lnSpc>
              <a:spcAft>
                <a:spcPts val="600"/>
              </a:spcAft>
            </a:pPr>
            <a:r>
              <a:rPr lang="en-US" dirty="0">
                <a:cs typeface="Calibri"/>
              </a:rPr>
              <a:t>Princeton DSS: </a:t>
            </a:r>
            <a:r>
              <a:rPr lang="en-US" dirty="0">
                <a:cs typeface="Calibri"/>
                <a:hlinkClick r:id="rId11"/>
              </a:rPr>
              <a:t>https://www.princeton.edu/~otorres/Stata/StataTutorial.pdf</a:t>
            </a:r>
            <a:endParaRPr lang="en-US" dirty="0">
              <a:cs typeface="Calibri"/>
            </a:endParaRPr>
          </a:p>
          <a:p>
            <a:pPr>
              <a:lnSpc>
                <a:spcPct val="114000"/>
              </a:lnSpc>
              <a:spcAft>
                <a:spcPts val="600"/>
              </a:spcAft>
            </a:pPr>
            <a:r>
              <a:rPr lang="en-US" sz="2000" dirty="0">
                <a:cs typeface="Calibri"/>
              </a:rPr>
              <a:t>Contact: </a:t>
            </a:r>
            <a:r>
              <a:rPr lang="en-US" sz="2000" dirty="0">
                <a:cs typeface="Calibri"/>
                <a:hlinkClick r:id="rId12"/>
              </a:rPr>
              <a:t>theqcl@cmc.edu</a:t>
            </a:r>
            <a:r>
              <a:rPr lang="en-US" sz="2000" dirty="0">
                <a:cs typeface="Calibri"/>
              </a:rPr>
              <a:t> (with a title: “Re: QCL Stata Workshop”)</a:t>
            </a:r>
          </a:p>
          <a:p>
            <a:pPr lvl="1">
              <a:lnSpc>
                <a:spcPct val="114000"/>
              </a:lnSpc>
              <a:spcAft>
                <a:spcPts val="600"/>
              </a:spcAft>
            </a:pPr>
            <a:r>
              <a:rPr lang="en-US" dirty="0">
                <a:cs typeface="Calibri"/>
              </a:rPr>
              <a:t>Feel free to contact me (</a:t>
            </a:r>
            <a:r>
              <a:rPr lang="en-US" dirty="0">
                <a:cs typeface="Calibri"/>
                <a:hlinkClick r:id="rId13"/>
              </a:rPr>
              <a:t>skim21@students.cmc.edu</a:t>
            </a:r>
            <a:r>
              <a:rPr lang="en-US" dirty="0">
                <a:cs typeface="Calibri"/>
              </a:rPr>
              <a:t>) if you have any questions on PowerPoint and Stata materials</a:t>
            </a:r>
          </a:p>
        </p:txBody>
      </p:sp>
    </p:spTree>
    <p:extLst>
      <p:ext uri="{BB962C8B-B14F-4D97-AF65-F5344CB8AC3E}">
        <p14:creationId xmlns:p14="http://schemas.microsoft.com/office/powerpoint/2010/main" val="1843385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8" name="Object 177" hidden="1">
            <a:extLst>
              <a:ext uri="{FF2B5EF4-FFF2-40B4-BE49-F238E27FC236}">
                <a16:creationId xmlns:a16="http://schemas.microsoft.com/office/drawing/2014/main" id="{33D72B3A-36F0-421B-BAA4-330245858AC5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40532784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" name="think-cell Slide" r:id="rId60" imgW="359" imgH="355" progId="TCLayout.ActiveDocument.1">
                  <p:embed/>
                </p:oleObj>
              </mc:Choice>
              <mc:Fallback>
                <p:oleObj name="think-cell Slide" r:id="rId60" imgW="359" imgH="355" progId="TCLayout.ActiveDocument.1">
                  <p:embed/>
                  <p:pic>
                    <p:nvPicPr>
                      <p:cNvPr id="178" name="Object 177" hidden="1">
                        <a:extLst>
                          <a:ext uri="{FF2B5EF4-FFF2-40B4-BE49-F238E27FC236}">
                            <a16:creationId xmlns:a16="http://schemas.microsoft.com/office/drawing/2014/main" id="{33D72B3A-36F0-421B-BAA4-330245858A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7" name="Rectangle 176" hidden="1">
            <a:extLst>
              <a:ext uri="{FF2B5EF4-FFF2-40B4-BE49-F238E27FC236}">
                <a16:creationId xmlns:a16="http://schemas.microsoft.com/office/drawing/2014/main" id="{9D91BF47-949E-4F23-A26D-E1EFA65AA5D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5" name="Title 64">
            <a:extLst>
              <a:ext uri="{FF2B5EF4-FFF2-40B4-BE49-F238E27FC236}">
                <a16:creationId xmlns:a16="http://schemas.microsoft.com/office/drawing/2014/main" id="{27983871-09D1-4F35-9F83-7884CCE0AB19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Workshop Agenda</a:t>
            </a:r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DB45D642-C780-4EA3-BC08-DE7D97F4BA4C}"/>
              </a:ext>
            </a:extLst>
          </p:cNvPr>
          <p:cNvGrpSpPr/>
          <p:nvPr/>
        </p:nvGrpSpPr>
        <p:grpSpPr>
          <a:xfrm>
            <a:off x="614363" y="1143000"/>
            <a:ext cx="10993437" cy="3809403"/>
            <a:chOff x="614363" y="1600805"/>
            <a:chExt cx="10993437" cy="3809403"/>
          </a:xfrm>
        </p:grpSpPr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DB0F430B-EC1D-4A45-B7DE-68A422FB3714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098132" y="4992698"/>
              <a:ext cx="10509668" cy="417509"/>
            </a:xfrm>
            <a:prstGeom prst="rect">
              <a:avLst/>
            </a:prstGeom>
            <a:solidFill>
              <a:srgbClr val="D9D9D9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9FE1F58-F1B8-41C7-B410-14F8EEDF14DE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098132" y="4512263"/>
              <a:ext cx="10509668" cy="414175"/>
            </a:xfrm>
            <a:prstGeom prst="rect">
              <a:avLst/>
            </a:prstGeom>
            <a:solidFill>
              <a:srgbClr val="D9D9D9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C57A4F7B-79DB-4E61-8B14-170E6DED4924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098132" y="4025401"/>
              <a:ext cx="10509668" cy="414174"/>
            </a:xfrm>
            <a:prstGeom prst="rect">
              <a:avLst/>
            </a:prstGeom>
            <a:solidFill>
              <a:srgbClr val="D9D9D9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70CCB97-938A-4AE0-BAC1-6FEE34FFF860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098132" y="3541631"/>
              <a:ext cx="10509668" cy="414174"/>
            </a:xfrm>
            <a:prstGeom prst="rect">
              <a:avLst/>
            </a:prstGeom>
            <a:solidFill>
              <a:srgbClr val="D9D9D9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srgbClr val="000000"/>
                </a:solidFill>
              </a:endParaRPr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8B6D4ECF-EE91-4D3C-8BEE-22DF7E111A24}"/>
                </a:ext>
              </a:extLst>
            </p:cNvPr>
            <p:cNvGrpSpPr/>
            <p:nvPr/>
          </p:nvGrpSpPr>
          <p:grpSpPr>
            <a:xfrm>
              <a:off x="614363" y="1606309"/>
              <a:ext cx="10915598" cy="3803899"/>
              <a:chOff x="609605" y="1700213"/>
              <a:chExt cx="10460708" cy="3645380"/>
            </a:xfrm>
          </p:grpSpPr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FEF2B24F-FFDB-4BC5-B4D7-0D04D07BF592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>
                <a:off x="609605" y="4945483"/>
                <a:ext cx="400109" cy="400110"/>
              </a:xfrm>
              <a:prstGeom prst="rect">
                <a:avLst/>
              </a:prstGeom>
              <a:solidFill>
                <a:srgbClr val="80808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" name="Rectangle 110">
                <a:hlinkClick r:id="" action="ppaction://noaction"/>
                <a:extLst>
                  <a:ext uri="{FF2B5EF4-FFF2-40B4-BE49-F238E27FC236}">
                    <a16:creationId xmlns:a16="http://schemas.microsoft.com/office/drawing/2014/main" id="{30DA424C-13BC-4D7F-A536-CE1C84BA607C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>
                <a:off x="9054938" y="4945483"/>
                <a:ext cx="2008563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dirty="0">
                    <a:solidFill>
                      <a:srgbClr val="000000"/>
                    </a:solidFill>
                  </a:rPr>
                  <a:t>04:50 PM – 04:00 PM</a:t>
                </a:r>
              </a:p>
            </p:txBody>
          </p:sp>
          <p:sp>
            <p:nvSpPr>
              <p:cNvPr id="110" name="Rectangle 109">
                <a:hlinkClick r:id="" action="ppaction://noaction"/>
                <a:extLst>
                  <a:ext uri="{FF2B5EF4-FFF2-40B4-BE49-F238E27FC236}">
                    <a16:creationId xmlns:a16="http://schemas.microsoft.com/office/drawing/2014/main" id="{20DAF9D2-297E-4E79-97A2-C3659BFEF8C2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5719776" y="4945483"/>
                <a:ext cx="65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" name="Rectangle 108">
                <a:hlinkClick r:id="" action="ppaction://noaction"/>
                <a:extLst>
                  <a:ext uri="{FF2B5EF4-FFF2-40B4-BE49-F238E27FC236}">
                    <a16:creationId xmlns:a16="http://schemas.microsoft.com/office/drawing/2014/main" id="{3726AAC5-935B-4556-9B8C-A49A5E2D24AA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1073214" y="4945483"/>
                <a:ext cx="3488136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>
                    <a:solidFill>
                      <a:srgbClr val="000000"/>
                    </a:solidFill>
                  </a:rPr>
                  <a:t>Q&amp;A</a:t>
                </a:r>
              </a:p>
            </p:txBody>
          </p:sp>
          <p:sp>
            <p:nvSpPr>
              <p:cNvPr id="108" name="Rectangle 107">
                <a:hlinkClick r:id="" action="ppaction://noaction"/>
                <a:extLst>
                  <a:ext uri="{FF2B5EF4-FFF2-40B4-BE49-F238E27FC236}">
                    <a16:creationId xmlns:a16="http://schemas.microsoft.com/office/drawing/2014/main" id="{8B543B00-6088-4CB1-8E3F-C542AEC240D7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>
                <a:off x="609605" y="4945483"/>
                <a:ext cx="400109" cy="400110"/>
              </a:xfrm>
              <a:prstGeom prst="rect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b="1">
                    <a:solidFill>
                      <a:srgbClr val="FFFFFF"/>
                    </a:solidFill>
                  </a:rPr>
                  <a:t>8</a:t>
                </a:r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BAAE50CF-DF75-491A-9643-ECDDA96DDA39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609605" y="4481873"/>
                <a:ext cx="400109" cy="400110"/>
              </a:xfrm>
              <a:prstGeom prst="rect">
                <a:avLst/>
              </a:prstGeom>
              <a:solidFill>
                <a:srgbClr val="80808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" name="Rectangle 104">
                <a:hlinkClick r:id="" action="ppaction://noaction"/>
                <a:extLst>
                  <a:ext uri="{FF2B5EF4-FFF2-40B4-BE49-F238E27FC236}">
                    <a16:creationId xmlns:a16="http://schemas.microsoft.com/office/drawing/2014/main" id="{89257CE2-42EA-4E71-8B38-9E1FC6B25A55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9058001" y="4481873"/>
                <a:ext cx="2008563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dirty="0">
                    <a:solidFill>
                      <a:srgbClr val="000000"/>
                    </a:solidFill>
                  </a:rPr>
                  <a:t>04:20 PM – 04:50 PM</a:t>
                </a:r>
              </a:p>
            </p:txBody>
          </p:sp>
          <p:sp>
            <p:nvSpPr>
              <p:cNvPr id="104" name="Rectangle 103">
                <a:hlinkClick r:id="" action="ppaction://noaction"/>
                <a:extLst>
                  <a:ext uri="{FF2B5EF4-FFF2-40B4-BE49-F238E27FC236}">
                    <a16:creationId xmlns:a16="http://schemas.microsoft.com/office/drawing/2014/main" id="{6E20D081-003E-416E-970D-EBD9648100B6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5719776" y="4481873"/>
                <a:ext cx="65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" name="Rectangle 102">
                <a:hlinkClick r:id="" action="ppaction://noaction"/>
                <a:extLst>
                  <a:ext uri="{FF2B5EF4-FFF2-40B4-BE49-F238E27FC236}">
                    <a16:creationId xmlns:a16="http://schemas.microsoft.com/office/drawing/2014/main" id="{C4AC22EA-03C0-4782-8605-D3EBBA3C8756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1073214" y="4481873"/>
                <a:ext cx="3488136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>
                    <a:solidFill>
                      <a:srgbClr val="000000"/>
                    </a:solidFill>
                  </a:rPr>
                  <a:t>Hands-on Exercises</a:t>
                </a:r>
              </a:p>
            </p:txBody>
          </p:sp>
          <p:sp>
            <p:nvSpPr>
              <p:cNvPr id="102" name="Rectangle 101">
                <a:hlinkClick r:id="" action="ppaction://noaction"/>
                <a:extLst>
                  <a:ext uri="{FF2B5EF4-FFF2-40B4-BE49-F238E27FC236}">
                    <a16:creationId xmlns:a16="http://schemas.microsoft.com/office/drawing/2014/main" id="{A6BDD113-3210-4E2D-85CB-FEADEE789560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609605" y="4481873"/>
                <a:ext cx="400109" cy="400110"/>
              </a:xfrm>
              <a:prstGeom prst="rect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b="1">
                    <a:solidFill>
                      <a:srgbClr val="FFFFFF"/>
                    </a:solidFill>
                  </a:rPr>
                  <a:t>7</a:t>
                </a: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D64F1A4C-01E5-4965-A323-70CEDD165AA2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609605" y="4018263"/>
                <a:ext cx="400109" cy="400110"/>
              </a:xfrm>
              <a:prstGeom prst="rect">
                <a:avLst/>
              </a:prstGeom>
              <a:solidFill>
                <a:srgbClr val="80808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99" name="Rectangle 98">
                <a:hlinkClick r:id="" action="ppaction://noaction"/>
                <a:extLst>
                  <a:ext uri="{FF2B5EF4-FFF2-40B4-BE49-F238E27FC236}">
                    <a16:creationId xmlns:a16="http://schemas.microsoft.com/office/drawing/2014/main" id="{6396F0A4-0E27-44EA-AF7D-9E0DBC29FFF0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9061750" y="4018263"/>
                <a:ext cx="2008563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dirty="0">
                    <a:solidFill>
                      <a:srgbClr val="000000"/>
                    </a:solidFill>
                  </a:rPr>
                  <a:t>04:15 PM – 04:20 PM</a:t>
                </a:r>
              </a:p>
            </p:txBody>
          </p:sp>
          <p:sp>
            <p:nvSpPr>
              <p:cNvPr id="98" name="Rectangle 97">
                <a:hlinkClick r:id="" action="ppaction://noaction"/>
                <a:extLst>
                  <a:ext uri="{FF2B5EF4-FFF2-40B4-BE49-F238E27FC236}">
                    <a16:creationId xmlns:a16="http://schemas.microsoft.com/office/drawing/2014/main" id="{FFFBC844-5A9E-4D3E-8D7D-E3453D7DBBB1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5719776" y="4018263"/>
                <a:ext cx="65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97" name="Rectangle 96">
                <a:hlinkClick r:id="" action="ppaction://noaction"/>
                <a:extLst>
                  <a:ext uri="{FF2B5EF4-FFF2-40B4-BE49-F238E27FC236}">
                    <a16:creationId xmlns:a16="http://schemas.microsoft.com/office/drawing/2014/main" id="{C4E9FBF7-FCC4-4823-B957-1C8CD228E592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1073214" y="4018263"/>
                <a:ext cx="3488136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>
                    <a:solidFill>
                      <a:srgbClr val="000000"/>
                    </a:solidFill>
                  </a:rPr>
                  <a:t>Charts: Histogram and Scatter Plot</a:t>
                </a:r>
              </a:p>
            </p:txBody>
          </p:sp>
          <p:sp>
            <p:nvSpPr>
              <p:cNvPr id="96" name="Rectangle 95">
                <a:hlinkClick r:id="" action="ppaction://noaction"/>
                <a:extLst>
                  <a:ext uri="{FF2B5EF4-FFF2-40B4-BE49-F238E27FC236}">
                    <a16:creationId xmlns:a16="http://schemas.microsoft.com/office/drawing/2014/main" id="{C32EB014-9D29-4B34-B135-7123A0B55960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609605" y="4018263"/>
                <a:ext cx="400109" cy="400110"/>
              </a:xfrm>
              <a:prstGeom prst="rect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b="1">
                    <a:solidFill>
                      <a:srgbClr val="FFFFFF"/>
                    </a:solidFill>
                  </a:rPr>
                  <a:t>6</a:t>
                </a:r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BC381360-B0E5-4473-90F4-DBFD0DF61A34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609605" y="3554653"/>
                <a:ext cx="400109" cy="400110"/>
              </a:xfrm>
              <a:prstGeom prst="rect">
                <a:avLst/>
              </a:prstGeom>
              <a:solidFill>
                <a:srgbClr val="80808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92" name="Rectangle 91">
                <a:hlinkClick r:id="" action="ppaction://noaction"/>
                <a:extLst>
                  <a:ext uri="{FF2B5EF4-FFF2-40B4-BE49-F238E27FC236}">
                    <a16:creationId xmlns:a16="http://schemas.microsoft.com/office/drawing/2014/main" id="{CC8936F4-1BD4-4954-919E-B4A82B2161A1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5719776" y="3554653"/>
                <a:ext cx="65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91" name="Rectangle 90">
                <a:hlinkClick r:id="" action="ppaction://noaction"/>
                <a:extLst>
                  <a:ext uri="{FF2B5EF4-FFF2-40B4-BE49-F238E27FC236}">
                    <a16:creationId xmlns:a16="http://schemas.microsoft.com/office/drawing/2014/main" id="{CEAA9E4C-0BD3-47C1-94B2-85BAA0DA341A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1073214" y="3554653"/>
                <a:ext cx="3488136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>
                    <a:solidFill>
                      <a:srgbClr val="000000"/>
                    </a:solidFill>
                  </a:rPr>
                  <a:t>Regression Analysis</a:t>
                </a:r>
              </a:p>
            </p:txBody>
          </p:sp>
          <p:sp>
            <p:nvSpPr>
              <p:cNvPr id="90" name="Rectangle 89">
                <a:hlinkClick r:id="" action="ppaction://noaction"/>
                <a:extLst>
                  <a:ext uri="{FF2B5EF4-FFF2-40B4-BE49-F238E27FC236}">
                    <a16:creationId xmlns:a16="http://schemas.microsoft.com/office/drawing/2014/main" id="{6DD0CDB4-24C9-40BD-969A-471DEC4D64E6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609605" y="3554653"/>
                <a:ext cx="400109" cy="400110"/>
              </a:xfrm>
              <a:prstGeom prst="rect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b="1">
                    <a:solidFill>
                      <a:srgbClr val="FFFFFF"/>
                    </a:solidFill>
                  </a:rPr>
                  <a:t>5</a:t>
                </a: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A575017B-B7DB-4D81-93AB-F80038401686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609605" y="3091043"/>
                <a:ext cx="400109" cy="400110"/>
              </a:xfrm>
              <a:prstGeom prst="rect">
                <a:avLst/>
              </a:prstGeom>
              <a:solidFill>
                <a:srgbClr val="80808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86" name="Rectangle 85">
                <a:hlinkClick r:id="" action="ppaction://noaction"/>
                <a:extLst>
                  <a:ext uri="{FF2B5EF4-FFF2-40B4-BE49-F238E27FC236}">
                    <a16:creationId xmlns:a16="http://schemas.microsoft.com/office/drawing/2014/main" id="{8461E5E0-7A8F-405A-AD7B-944BE2D16B3F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>
                <a:off x="5719776" y="3091043"/>
                <a:ext cx="65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85" name="Rectangle 84">
                <a:hlinkClick r:id="" action="ppaction://noaction"/>
                <a:extLst>
                  <a:ext uri="{FF2B5EF4-FFF2-40B4-BE49-F238E27FC236}">
                    <a16:creationId xmlns:a16="http://schemas.microsoft.com/office/drawing/2014/main" id="{AAFC0C97-A982-4E1F-8D23-9BB5D317706C}"/>
                  </a:ext>
                </a:extLst>
              </p:cNvPr>
              <p:cNvSpPr/>
              <p:nvPr>
                <p:custDataLst>
                  <p:tags r:id="rId44"/>
                </p:custDataLst>
              </p:nvPr>
            </p:nvSpPr>
            <p:spPr>
              <a:xfrm>
                <a:off x="1073214" y="3091043"/>
                <a:ext cx="3488136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>
                    <a:solidFill>
                      <a:srgbClr val="000000"/>
                    </a:solidFill>
                  </a:rPr>
                  <a:t>Summary Statistics</a:t>
                </a:r>
              </a:p>
            </p:txBody>
          </p:sp>
          <p:sp>
            <p:nvSpPr>
              <p:cNvPr id="84" name="Rectangle 83">
                <a:hlinkClick r:id="" action="ppaction://noaction"/>
                <a:extLst>
                  <a:ext uri="{FF2B5EF4-FFF2-40B4-BE49-F238E27FC236}">
                    <a16:creationId xmlns:a16="http://schemas.microsoft.com/office/drawing/2014/main" id="{B065BAE9-4AD3-4EA2-89D3-CA5B454BB491}"/>
                  </a:ext>
                </a:extLst>
              </p:cNvPr>
              <p:cNvSpPr/>
              <p:nvPr>
                <p:custDataLst>
                  <p:tags r:id="rId45"/>
                </p:custDataLst>
              </p:nvPr>
            </p:nvSpPr>
            <p:spPr>
              <a:xfrm>
                <a:off x="609605" y="3091043"/>
                <a:ext cx="400109" cy="400110"/>
              </a:xfrm>
              <a:prstGeom prst="rect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b="1">
                    <a:solidFill>
                      <a:srgbClr val="FFFFFF"/>
                    </a:solidFill>
                  </a:rPr>
                  <a:t>4</a:t>
                </a: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D9778AC7-4563-4267-9C8D-C8686EA9D0E8}"/>
                  </a:ext>
                </a:extLst>
              </p:cNvPr>
              <p:cNvSpPr/>
              <p:nvPr>
                <p:custDataLst>
                  <p:tags r:id="rId46"/>
                </p:custDataLst>
              </p:nvPr>
            </p:nvSpPr>
            <p:spPr>
              <a:xfrm>
                <a:off x="609605" y="2627433"/>
                <a:ext cx="400109" cy="400110"/>
              </a:xfrm>
              <a:prstGeom prst="rect">
                <a:avLst/>
              </a:prstGeom>
              <a:solidFill>
                <a:srgbClr val="80808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80" name="Rectangle 79">
                <a:hlinkClick r:id="" action="ppaction://noaction"/>
                <a:extLst>
                  <a:ext uri="{FF2B5EF4-FFF2-40B4-BE49-F238E27FC236}">
                    <a16:creationId xmlns:a16="http://schemas.microsoft.com/office/drawing/2014/main" id="{04CA117E-0B11-4033-97F8-5BA3EB8B705B}"/>
                  </a:ext>
                </a:extLst>
              </p:cNvPr>
              <p:cNvSpPr/>
              <p:nvPr>
                <p:custDataLst>
                  <p:tags r:id="rId47"/>
                </p:custDataLst>
              </p:nvPr>
            </p:nvSpPr>
            <p:spPr>
              <a:xfrm>
                <a:off x="5719776" y="2627433"/>
                <a:ext cx="65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79" name="Rectangle 78">
                <a:hlinkClick r:id="" action="ppaction://noaction"/>
                <a:extLst>
                  <a:ext uri="{FF2B5EF4-FFF2-40B4-BE49-F238E27FC236}">
                    <a16:creationId xmlns:a16="http://schemas.microsoft.com/office/drawing/2014/main" id="{11DDA232-126D-46DC-8809-BBBC8CFCD956}"/>
                  </a:ext>
                </a:extLst>
              </p:cNvPr>
              <p:cNvSpPr/>
              <p:nvPr>
                <p:custDataLst>
                  <p:tags r:id="rId48"/>
                </p:custDataLst>
              </p:nvPr>
            </p:nvSpPr>
            <p:spPr>
              <a:xfrm>
                <a:off x="1073214" y="2627433"/>
                <a:ext cx="3488136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>
                    <a:solidFill>
                      <a:srgbClr val="000000"/>
                    </a:solidFill>
                  </a:rPr>
                  <a:t>Define Data</a:t>
                </a:r>
              </a:p>
            </p:txBody>
          </p:sp>
          <p:sp>
            <p:nvSpPr>
              <p:cNvPr id="78" name="Rectangle 77">
                <a:hlinkClick r:id="" action="ppaction://noaction"/>
                <a:extLst>
                  <a:ext uri="{FF2B5EF4-FFF2-40B4-BE49-F238E27FC236}">
                    <a16:creationId xmlns:a16="http://schemas.microsoft.com/office/drawing/2014/main" id="{BFE85829-255D-4B1B-AC64-553B0F8F276E}"/>
                  </a:ext>
                </a:extLst>
              </p:cNvPr>
              <p:cNvSpPr/>
              <p:nvPr>
                <p:custDataLst>
                  <p:tags r:id="rId49"/>
                </p:custDataLst>
              </p:nvPr>
            </p:nvSpPr>
            <p:spPr>
              <a:xfrm>
                <a:off x="609605" y="2627433"/>
                <a:ext cx="400109" cy="400110"/>
              </a:xfrm>
              <a:prstGeom prst="rect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b="1">
                    <a:solidFill>
                      <a:srgbClr val="FFFFFF"/>
                    </a:solidFill>
                  </a:rPr>
                  <a:t>3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D7ECA4CD-FA8C-433C-BCFF-ADFBC6236E43}"/>
                  </a:ext>
                </a:extLst>
              </p:cNvPr>
              <p:cNvSpPr/>
              <p:nvPr>
                <p:custDataLst>
                  <p:tags r:id="rId50"/>
                </p:custDataLst>
              </p:nvPr>
            </p:nvSpPr>
            <p:spPr>
              <a:xfrm>
                <a:off x="609605" y="2163823"/>
                <a:ext cx="400109" cy="400109"/>
              </a:xfrm>
              <a:prstGeom prst="rect">
                <a:avLst/>
              </a:prstGeom>
              <a:solidFill>
                <a:srgbClr val="80808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74" name="Rectangle 73">
                <a:hlinkClick r:id="" action="ppaction://noaction"/>
                <a:extLst>
                  <a:ext uri="{FF2B5EF4-FFF2-40B4-BE49-F238E27FC236}">
                    <a16:creationId xmlns:a16="http://schemas.microsoft.com/office/drawing/2014/main" id="{3B39DF30-DAA7-46CE-9D46-FB6BAF44018B}"/>
                  </a:ext>
                </a:extLst>
              </p:cNvPr>
              <p:cNvSpPr/>
              <p:nvPr>
                <p:custDataLst>
                  <p:tags r:id="rId51"/>
                </p:custDataLst>
              </p:nvPr>
            </p:nvSpPr>
            <p:spPr>
              <a:xfrm>
                <a:off x="5719776" y="2163823"/>
                <a:ext cx="65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73" name="Rectangle 72">
                <a:hlinkClick r:id="" action="ppaction://noaction"/>
                <a:extLst>
                  <a:ext uri="{FF2B5EF4-FFF2-40B4-BE49-F238E27FC236}">
                    <a16:creationId xmlns:a16="http://schemas.microsoft.com/office/drawing/2014/main" id="{186933FF-DEB6-418D-A011-38B4861BAA36}"/>
                  </a:ext>
                </a:extLst>
              </p:cNvPr>
              <p:cNvSpPr/>
              <p:nvPr>
                <p:custDataLst>
                  <p:tags r:id="rId52"/>
                </p:custDataLst>
              </p:nvPr>
            </p:nvSpPr>
            <p:spPr>
              <a:xfrm>
                <a:off x="1073214" y="2163823"/>
                <a:ext cx="3488136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>
                    <a:solidFill>
                      <a:srgbClr val="000000"/>
                    </a:solidFill>
                  </a:rPr>
                  <a:t>Data Import</a:t>
                </a:r>
              </a:p>
            </p:txBody>
          </p:sp>
          <p:sp>
            <p:nvSpPr>
              <p:cNvPr id="72" name="Rectangle 71">
                <a:hlinkClick r:id="" action="ppaction://noaction"/>
                <a:extLst>
                  <a:ext uri="{FF2B5EF4-FFF2-40B4-BE49-F238E27FC236}">
                    <a16:creationId xmlns:a16="http://schemas.microsoft.com/office/drawing/2014/main" id="{7FE675A6-2275-4020-B483-E7FB13A5A0DF}"/>
                  </a:ext>
                </a:extLst>
              </p:cNvPr>
              <p:cNvSpPr/>
              <p:nvPr>
                <p:custDataLst>
                  <p:tags r:id="rId53"/>
                </p:custDataLst>
              </p:nvPr>
            </p:nvSpPr>
            <p:spPr>
              <a:xfrm>
                <a:off x="609605" y="2163823"/>
                <a:ext cx="400109" cy="400110"/>
              </a:xfrm>
              <a:prstGeom prst="rect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b="1">
                    <a:solidFill>
                      <a:srgbClr val="FFFFFF"/>
                    </a:solidFill>
                  </a:rPr>
                  <a:t>2</a:t>
                </a: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9D006FFA-EBA8-498D-A21B-634E33DD0CC9}"/>
                  </a:ext>
                </a:extLst>
              </p:cNvPr>
              <p:cNvSpPr/>
              <p:nvPr>
                <p:custDataLst>
                  <p:tags r:id="rId54"/>
                </p:custDataLst>
              </p:nvPr>
            </p:nvSpPr>
            <p:spPr>
              <a:xfrm>
                <a:off x="609605" y="1700213"/>
                <a:ext cx="400109" cy="400109"/>
              </a:xfrm>
              <a:prstGeom prst="rect">
                <a:avLst/>
              </a:prstGeom>
              <a:solidFill>
                <a:srgbClr val="80808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68" name="Rectangle 67">
                <a:hlinkClick r:id="" action="ppaction://noaction"/>
                <a:extLst>
                  <a:ext uri="{FF2B5EF4-FFF2-40B4-BE49-F238E27FC236}">
                    <a16:creationId xmlns:a16="http://schemas.microsoft.com/office/drawing/2014/main" id="{735C3FBF-D2BE-4EFB-8CF4-D5655341EDAF}"/>
                  </a:ext>
                </a:extLst>
              </p:cNvPr>
              <p:cNvSpPr/>
              <p:nvPr>
                <p:custDataLst>
                  <p:tags r:id="rId55"/>
                </p:custDataLst>
              </p:nvPr>
            </p:nvSpPr>
            <p:spPr>
              <a:xfrm>
                <a:off x="5719776" y="1700213"/>
                <a:ext cx="65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endParaRPr lang="en-US" sz="1600">
                  <a:solidFill>
                    <a:srgbClr val="000000"/>
                  </a:solidFill>
                </a:endParaRPr>
              </a:p>
            </p:txBody>
          </p:sp>
          <p:sp>
            <p:nvSpPr>
              <p:cNvPr id="67" name="Rectangle 66">
                <a:hlinkClick r:id="" action="ppaction://noaction"/>
                <a:extLst>
                  <a:ext uri="{FF2B5EF4-FFF2-40B4-BE49-F238E27FC236}">
                    <a16:creationId xmlns:a16="http://schemas.microsoft.com/office/drawing/2014/main" id="{7C8373D6-966E-412B-A49D-F3CD8D71CCF8}"/>
                  </a:ext>
                </a:extLst>
              </p:cNvPr>
              <p:cNvSpPr/>
              <p:nvPr>
                <p:custDataLst>
                  <p:tags r:id="rId56"/>
                </p:custDataLst>
              </p:nvPr>
            </p:nvSpPr>
            <p:spPr>
              <a:xfrm>
                <a:off x="1073214" y="1700213"/>
                <a:ext cx="3488136" cy="400110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>
                    <a:solidFill>
                      <a:srgbClr val="000000"/>
                    </a:solidFill>
                  </a:rPr>
                  <a:t>User Interface: Console</a:t>
                </a:r>
              </a:p>
            </p:txBody>
          </p:sp>
          <p:sp>
            <p:nvSpPr>
              <p:cNvPr id="66" name="Rectangle 65">
                <a:hlinkClick r:id="" action="ppaction://noaction"/>
                <a:extLst>
                  <a:ext uri="{FF2B5EF4-FFF2-40B4-BE49-F238E27FC236}">
                    <a16:creationId xmlns:a16="http://schemas.microsoft.com/office/drawing/2014/main" id="{F8051576-6383-426C-BC4D-2CB3FA9ACB46}"/>
                  </a:ext>
                </a:extLst>
              </p:cNvPr>
              <p:cNvSpPr/>
              <p:nvPr>
                <p:custDataLst>
                  <p:tags r:id="rId57"/>
                </p:custDataLst>
              </p:nvPr>
            </p:nvSpPr>
            <p:spPr>
              <a:xfrm>
                <a:off x="609605" y="1700213"/>
                <a:ext cx="400109" cy="400110"/>
              </a:xfrm>
              <a:prstGeom prst="rect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 cap="flat" cmpd="sng" algn="ctr">
                    <a:solidFill>
                      <a:schemeClr val="accent1"/>
                    </a:solidFill>
                    <a:prstDash val="soli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b="1">
                    <a:solidFill>
                      <a:srgbClr val="FFFFFF"/>
                    </a:solidFill>
                  </a:rPr>
                  <a:t>1</a:t>
                </a:r>
              </a:p>
            </p:txBody>
          </p:sp>
        </p:grpSp>
        <p:sp>
          <p:nvSpPr>
            <p:cNvPr id="162" name="Rectangle 161">
              <a:hlinkClick r:id="" action="ppaction://noaction"/>
              <a:extLst>
                <a:ext uri="{FF2B5EF4-FFF2-40B4-BE49-F238E27FC236}">
                  <a16:creationId xmlns:a16="http://schemas.microsoft.com/office/drawing/2014/main" id="{3D9B3890-2550-4501-8A1C-3053C2374A12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9432381" y="3544484"/>
              <a:ext cx="2094817" cy="417509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</a:rPr>
                <a:t>03:50 PM – 04:15 PM</a:t>
              </a: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BDBE1D63-DE7C-4C3A-A08B-608B37571680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98132" y="3057860"/>
              <a:ext cx="10509668" cy="417268"/>
            </a:xfrm>
            <a:prstGeom prst="rect">
              <a:avLst/>
            </a:prstGeom>
            <a:solidFill>
              <a:srgbClr val="D9D9D9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165" name="Rectangle 164">
              <a:hlinkClick r:id="" action="ppaction://noaction"/>
              <a:extLst>
                <a:ext uri="{FF2B5EF4-FFF2-40B4-BE49-F238E27FC236}">
                  <a16:creationId xmlns:a16="http://schemas.microsoft.com/office/drawing/2014/main" id="{18764F24-F82B-4AF0-BDA0-812BB84F577C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9432381" y="3060714"/>
              <a:ext cx="2095293" cy="417509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</a:rPr>
                <a:t>03:25 PM – 03:50 PM</a:t>
              </a:r>
            </a:p>
          </p:txBody>
        </p:sp>
        <p:sp>
          <p:nvSpPr>
            <p:cNvPr id="166" name="Rectangle 165">
              <a:hlinkClick r:id="" action="ppaction://noaction"/>
              <a:extLst>
                <a:ext uri="{FF2B5EF4-FFF2-40B4-BE49-F238E27FC236}">
                  <a16:creationId xmlns:a16="http://schemas.microsoft.com/office/drawing/2014/main" id="{C83115A4-90AB-428A-9E24-A24712C87D40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1098132" y="3057619"/>
              <a:ext cx="4646388" cy="417509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</a:rPr>
                <a:t>Summary Statistics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1419F617-4F2C-4D2E-BA15-1807CB0AE33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098132" y="2573849"/>
              <a:ext cx="10509668" cy="417509"/>
            </a:xfrm>
            <a:prstGeom prst="rect">
              <a:avLst/>
            </a:prstGeom>
            <a:solidFill>
              <a:srgbClr val="D9D9D9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168" name="Rectangle 167">
              <a:hlinkClick r:id="" action="ppaction://noaction"/>
              <a:extLst>
                <a:ext uri="{FF2B5EF4-FFF2-40B4-BE49-F238E27FC236}">
                  <a16:creationId xmlns:a16="http://schemas.microsoft.com/office/drawing/2014/main" id="{59E968C2-8BAE-4710-AF7A-FA034C21F62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9432381" y="2576944"/>
              <a:ext cx="2095633" cy="417509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</a:rPr>
                <a:t>03:10 PM – 03:25 PM</a:t>
              </a:r>
            </a:p>
          </p:txBody>
        </p:sp>
        <p:sp>
          <p:nvSpPr>
            <p:cNvPr id="169" name="Rectangle 168">
              <a:hlinkClick r:id="" action="ppaction://noaction"/>
              <a:extLst>
                <a:ext uri="{FF2B5EF4-FFF2-40B4-BE49-F238E27FC236}">
                  <a16:creationId xmlns:a16="http://schemas.microsoft.com/office/drawing/2014/main" id="{5B38106A-E9C3-44E5-9E67-94251596137E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098132" y="2573849"/>
              <a:ext cx="4646388" cy="417509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Define Data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587880F4-0C68-4662-B642-D671B9B4AA11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098132" y="2087909"/>
              <a:ext cx="10509668" cy="417752"/>
            </a:xfrm>
            <a:prstGeom prst="rect">
              <a:avLst/>
            </a:prstGeom>
            <a:solidFill>
              <a:srgbClr val="D9D9D9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171" name="Rectangle 170">
              <a:hlinkClick r:id="" action="ppaction://noaction"/>
              <a:extLst>
                <a:ext uri="{FF2B5EF4-FFF2-40B4-BE49-F238E27FC236}">
                  <a16:creationId xmlns:a16="http://schemas.microsoft.com/office/drawing/2014/main" id="{E5E07F88-48CE-4E48-BD5C-4D2582A98FB6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9432381" y="2093174"/>
              <a:ext cx="2095905" cy="417509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</a:rPr>
                <a:t>03:05 PM – 03:10 PM</a:t>
              </a:r>
            </a:p>
          </p:txBody>
        </p:sp>
        <p:sp>
          <p:nvSpPr>
            <p:cNvPr id="172" name="Rectangle 171">
              <a:hlinkClick r:id="" action="ppaction://noaction"/>
              <a:extLst>
                <a:ext uri="{FF2B5EF4-FFF2-40B4-BE49-F238E27FC236}">
                  <a16:creationId xmlns:a16="http://schemas.microsoft.com/office/drawing/2014/main" id="{62D746B8-7A0B-43C2-9A81-B217ACEBD93B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098132" y="2090079"/>
              <a:ext cx="4646388" cy="417509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Data Import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E14BD7FC-880C-47F3-BBC4-EFAC87D0BED8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098132" y="1606308"/>
              <a:ext cx="10509668" cy="417508"/>
            </a:xfrm>
            <a:prstGeom prst="rect">
              <a:avLst/>
            </a:prstGeom>
            <a:solidFill>
              <a:srgbClr val="D9D9D9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175" name="Rectangle 174">
              <a:hlinkClick r:id="" action="ppaction://noaction"/>
              <a:extLst>
                <a:ext uri="{FF2B5EF4-FFF2-40B4-BE49-F238E27FC236}">
                  <a16:creationId xmlns:a16="http://schemas.microsoft.com/office/drawing/2014/main" id="{2267279D-B973-461A-801C-537840A251E7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098132" y="1606309"/>
              <a:ext cx="4646388" cy="417509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User Interface: Console</a:t>
              </a:r>
            </a:p>
          </p:txBody>
        </p:sp>
        <p:sp>
          <p:nvSpPr>
            <p:cNvPr id="176" name="Rectangle 175">
              <a:hlinkClick r:id="" action="ppaction://noaction"/>
              <a:extLst>
                <a:ext uri="{FF2B5EF4-FFF2-40B4-BE49-F238E27FC236}">
                  <a16:creationId xmlns:a16="http://schemas.microsoft.com/office/drawing/2014/main" id="{A74468E6-689D-4F54-AE5B-136B93A94D53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432381" y="1600805"/>
              <a:ext cx="2095905" cy="417509"/>
            </a:xfrm>
            <a:prstGeom prst="rect">
              <a:avLst/>
            </a:prstGeom>
            <a:noFill/>
            <a:ln w="9525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/>
                  </a:solidFill>
                </a:rPr>
                <a:t>03:00 PM – 03:05 PM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889925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C6E6B-49B5-4E7B-ACFC-AED3B5C02CF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1" y="1142711"/>
            <a:ext cx="10998200" cy="640800"/>
          </a:xfrm>
        </p:spPr>
        <p:txBody>
          <a:bodyPr/>
          <a:lstStyle/>
          <a:p>
            <a:pPr marL="0" indent="0"/>
            <a:r>
              <a:rPr lang="en-US" sz="2100">
                <a:latin typeface="Roboto" panose="02000000000000000000" pitchFamily="2" charset="0"/>
              </a:rPr>
              <a:t>Stata window largely consists of command history, command line, output window,</a:t>
            </a:r>
            <a:br>
              <a:rPr lang="en-US" sz="2100">
                <a:latin typeface="Roboto" panose="02000000000000000000" pitchFamily="2" charset="0"/>
              </a:rPr>
            </a:br>
            <a:r>
              <a:rPr lang="en-US" sz="2100">
                <a:latin typeface="Roboto" panose="02000000000000000000" pitchFamily="2" charset="0"/>
              </a:rPr>
              <a:t>variable list, and data format.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0E7381D-A7EA-40DE-A595-6AB9E267D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</a:rPr>
              <a:t>Stata Console – Main Window</a:t>
            </a:r>
          </a:p>
        </p:txBody>
      </p:sp>
      <p:pic>
        <p:nvPicPr>
          <p:cNvPr id="5" name="Content Placeholder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691CE53-2A56-48D3-AF1B-8BD97DD7AFD5}"/>
              </a:ext>
            </a:extLst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1" r="87" b="-373"/>
          <a:stretch/>
        </p:blipFill>
        <p:spPr>
          <a:xfrm>
            <a:off x="671513" y="2314265"/>
            <a:ext cx="5386387" cy="3273342"/>
          </a:xfrm>
          <a:prstGeom prst="rect">
            <a:avLst/>
          </a:prstGeo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71A8DB66-8539-4A08-8F5D-726899EFCCF5}"/>
              </a:ext>
            </a:extLst>
          </p:cNvPr>
          <p:cNvGrpSpPr/>
          <p:nvPr/>
        </p:nvGrpSpPr>
        <p:grpSpPr>
          <a:xfrm>
            <a:off x="6504850" y="2048441"/>
            <a:ext cx="5102949" cy="3657190"/>
            <a:chOff x="6504850" y="2048441"/>
            <a:chExt cx="5102949" cy="3657190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822AF540-F4FB-4AB8-9F43-41E68AAC1D91}"/>
                </a:ext>
              </a:extLst>
            </p:cNvPr>
            <p:cNvGrpSpPr/>
            <p:nvPr/>
          </p:nvGrpSpPr>
          <p:grpSpPr>
            <a:xfrm>
              <a:off x="6504850" y="2048441"/>
              <a:ext cx="5102949" cy="652486"/>
              <a:chOff x="6504850" y="5375654"/>
              <a:chExt cx="5102949" cy="652486"/>
            </a:xfrm>
          </p:grpSpPr>
          <p:sp>
            <p:nvSpPr>
              <p:cNvPr id="49" name="background">
                <a:extLst>
                  <a:ext uri="{FF2B5EF4-FFF2-40B4-BE49-F238E27FC236}">
                    <a16:creationId xmlns:a16="http://schemas.microsoft.com/office/drawing/2014/main" id="{ED5770F5-9557-4B7F-B7E4-EC395AA739CA}"/>
                  </a:ext>
                </a:extLst>
              </p:cNvPr>
              <p:cNvSpPr>
                <a:spLocks noChangeAspect="1"/>
              </p:cNvSpPr>
              <p:nvPr>
                <p:custDataLst>
                  <p:tags r:id="rId11"/>
                </p:custDataLst>
              </p:nvPr>
            </p:nvSpPr>
            <p:spPr>
              <a:xfrm>
                <a:off x="6504850" y="5426999"/>
                <a:ext cx="288290" cy="288290"/>
              </a:xfrm>
              <a:prstGeom prst="ellipse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0">
                <a:noAutofit/>
              </a:bodyPr>
              <a:lstStyle/>
              <a:p>
                <a:pPr algn="ctr"/>
                <a:r>
                  <a:rPr lang="en-US" sz="1400" b="1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2A0F7DD-D9A5-473F-B3FA-052A8EC0E716}"/>
                  </a:ext>
                </a:extLst>
              </p:cNvPr>
              <p:cNvSpPr txBox="1"/>
              <p:nvPr/>
            </p:nvSpPr>
            <p:spPr>
              <a:xfrm>
                <a:off x="6898741" y="5375654"/>
                <a:ext cx="4709058" cy="652486"/>
              </a:xfrm>
              <a:prstGeom prst="rect">
                <a:avLst/>
              </a:prstGeom>
              <a:noFill/>
            </p:spPr>
            <p:txBody>
              <a:bodyPr wrap="square" lIns="0" tIns="36576" rIns="0" bIns="0" rtlCol="0">
                <a:spAutoFit/>
              </a:bodyPr>
              <a:lstStyle/>
              <a:p>
                <a:pPr marR="0" lvl="0" algn="l" defTabSz="6854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>
                    <a:srgbClr val="FFFFFF"/>
                  </a:buClr>
                  <a:buSzPct val="100000"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Results</a:t>
                </a: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: displays commands and resulting outputs from current session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9D29A7AF-CA38-4AD3-A0F2-1C9590B6E0C1}"/>
                </a:ext>
              </a:extLst>
            </p:cNvPr>
            <p:cNvGrpSpPr/>
            <p:nvPr/>
          </p:nvGrpSpPr>
          <p:grpSpPr>
            <a:xfrm>
              <a:off x="6504850" y="2799617"/>
              <a:ext cx="5102949" cy="652486"/>
              <a:chOff x="6504850" y="5375654"/>
              <a:chExt cx="5102949" cy="652486"/>
            </a:xfrm>
          </p:grpSpPr>
          <p:sp>
            <p:nvSpPr>
              <p:cNvPr id="54" name="background">
                <a:extLst>
                  <a:ext uri="{FF2B5EF4-FFF2-40B4-BE49-F238E27FC236}">
                    <a16:creationId xmlns:a16="http://schemas.microsoft.com/office/drawing/2014/main" id="{2B6A2038-9366-4746-B5CB-77F5CA298099}"/>
                  </a:ext>
                </a:extLst>
              </p:cNvPr>
              <p:cNvSpPr>
                <a:spLocks noChangeAspect="1"/>
              </p:cNvSpPr>
              <p:nvPr>
                <p:custDataLst>
                  <p:tags r:id="rId10"/>
                </p:custDataLst>
              </p:nvPr>
            </p:nvSpPr>
            <p:spPr>
              <a:xfrm>
                <a:off x="6504850" y="5426999"/>
                <a:ext cx="288290" cy="288290"/>
              </a:xfrm>
              <a:prstGeom prst="ellipse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0">
                <a:noAutofit/>
              </a:bodyPr>
              <a:lstStyle/>
              <a:p>
                <a:pPr algn="ctr"/>
                <a:r>
                  <a:rPr lang="en-US" sz="1400" b="1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5AB83F5D-C892-496E-8361-3E3B768B1F58}"/>
                  </a:ext>
                </a:extLst>
              </p:cNvPr>
              <p:cNvSpPr txBox="1"/>
              <p:nvPr/>
            </p:nvSpPr>
            <p:spPr>
              <a:xfrm>
                <a:off x="6898741" y="5375654"/>
                <a:ext cx="4709058" cy="652486"/>
              </a:xfrm>
              <a:prstGeom prst="rect">
                <a:avLst/>
              </a:prstGeom>
              <a:noFill/>
            </p:spPr>
            <p:txBody>
              <a:bodyPr wrap="square" lIns="0" tIns="36576" rIns="0" bIns="0" rtlCol="0">
                <a:spAutoFit/>
              </a:bodyPr>
              <a:lstStyle/>
              <a:p>
                <a:pPr marR="0" lvl="0" algn="l" defTabSz="6854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>
                    <a:srgbClr val="FFFFFF"/>
                  </a:buClr>
                  <a:buSzPct val="100000"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Command Line</a:t>
                </a: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: a window where a user enters a command</a:t>
                </a: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36D3943-299A-40F2-8FED-B169167EA773}"/>
                </a:ext>
              </a:extLst>
            </p:cNvPr>
            <p:cNvGrpSpPr/>
            <p:nvPr/>
          </p:nvGrpSpPr>
          <p:grpSpPr>
            <a:xfrm>
              <a:off x="6504850" y="3550793"/>
              <a:ext cx="5102949" cy="652486"/>
              <a:chOff x="6504850" y="5375654"/>
              <a:chExt cx="5102949" cy="652486"/>
            </a:xfrm>
          </p:grpSpPr>
          <p:sp>
            <p:nvSpPr>
              <p:cNvPr id="60" name="background">
                <a:extLst>
                  <a:ext uri="{FF2B5EF4-FFF2-40B4-BE49-F238E27FC236}">
                    <a16:creationId xmlns:a16="http://schemas.microsoft.com/office/drawing/2014/main" id="{10050197-E7B9-4A4C-BA62-D00D05B6F3C1}"/>
                  </a:ext>
                </a:extLst>
              </p:cNvPr>
              <p:cNvSpPr>
                <a:spLocks noChangeAspect="1"/>
              </p:cNvSpPr>
              <p:nvPr>
                <p:custDataLst>
                  <p:tags r:id="rId9"/>
                </p:custDataLst>
              </p:nvPr>
            </p:nvSpPr>
            <p:spPr>
              <a:xfrm>
                <a:off x="6504850" y="5426999"/>
                <a:ext cx="288290" cy="288290"/>
              </a:xfrm>
              <a:prstGeom prst="ellipse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0">
                <a:noAutofit/>
              </a:bodyPr>
              <a:lstStyle/>
              <a:p>
                <a:pPr algn="ctr"/>
                <a:r>
                  <a:rPr lang="en-US" sz="1400" b="1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7BDE789-9B64-4723-96D7-732B1B01F14C}"/>
                  </a:ext>
                </a:extLst>
              </p:cNvPr>
              <p:cNvSpPr txBox="1"/>
              <p:nvPr/>
            </p:nvSpPr>
            <p:spPr>
              <a:xfrm>
                <a:off x="6898741" y="5375654"/>
                <a:ext cx="4709058" cy="652486"/>
              </a:xfrm>
              <a:prstGeom prst="rect">
                <a:avLst/>
              </a:prstGeom>
              <a:noFill/>
            </p:spPr>
            <p:txBody>
              <a:bodyPr wrap="square" lIns="0" tIns="36576" rIns="0" bIns="0" rtlCol="0">
                <a:spAutoFit/>
              </a:bodyPr>
              <a:lstStyle/>
              <a:p>
                <a:pPr marR="0" lvl="0" algn="l" defTabSz="6854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>
                    <a:srgbClr val="FFFFFF"/>
                  </a:buClr>
                  <a:buSzPct val="100000"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Variable List</a:t>
                </a: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: lists</a:t>
                </a:r>
                <a:r>
                  <a:rPr lang="en-US" sz="2000" dirty="0">
                    <a:solidFill>
                      <a:srgbClr val="00000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 all variables specified in active session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oboto" panose="02000000000000000000" pitchFamily="2" charset="0"/>
                  <a:ea typeface="Roboto" panose="02000000000000000000" pitchFamily="2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580E5E4-22C1-4DE1-B568-CCF69372F771}"/>
                </a:ext>
              </a:extLst>
            </p:cNvPr>
            <p:cNvGrpSpPr/>
            <p:nvPr/>
          </p:nvGrpSpPr>
          <p:grpSpPr>
            <a:xfrm>
              <a:off x="6504850" y="4301969"/>
              <a:ext cx="5102949" cy="652486"/>
              <a:chOff x="6504850" y="5375654"/>
              <a:chExt cx="5102949" cy="652486"/>
            </a:xfrm>
          </p:grpSpPr>
          <p:sp>
            <p:nvSpPr>
              <p:cNvPr id="63" name="background">
                <a:extLst>
                  <a:ext uri="{FF2B5EF4-FFF2-40B4-BE49-F238E27FC236}">
                    <a16:creationId xmlns:a16="http://schemas.microsoft.com/office/drawing/2014/main" id="{6315FE21-60D0-4F92-BE54-D6A613BB8BA6}"/>
                  </a:ext>
                </a:extLst>
              </p:cNvPr>
              <p:cNvSpPr>
                <a:spLocks noChangeAspect="1"/>
              </p:cNvSpPr>
              <p:nvPr>
                <p:custDataLst>
                  <p:tags r:id="rId8"/>
                </p:custDataLst>
              </p:nvPr>
            </p:nvSpPr>
            <p:spPr>
              <a:xfrm>
                <a:off x="6504850" y="5426999"/>
                <a:ext cx="288290" cy="288290"/>
              </a:xfrm>
              <a:prstGeom prst="ellipse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0">
                <a:noAutofit/>
              </a:bodyPr>
              <a:lstStyle/>
              <a:p>
                <a:pPr algn="ctr"/>
                <a:r>
                  <a:rPr lang="en-US" sz="1400" b="1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27C90F47-B58F-4270-9050-F090AA4AA383}"/>
                  </a:ext>
                </a:extLst>
              </p:cNvPr>
              <p:cNvSpPr txBox="1"/>
              <p:nvPr/>
            </p:nvSpPr>
            <p:spPr>
              <a:xfrm>
                <a:off x="6898741" y="5375654"/>
                <a:ext cx="4709058" cy="652486"/>
              </a:xfrm>
              <a:prstGeom prst="rect">
                <a:avLst/>
              </a:prstGeom>
              <a:noFill/>
            </p:spPr>
            <p:txBody>
              <a:bodyPr wrap="square" lIns="0" tIns="36576" rIns="0" bIns="0" rtlCol="0">
                <a:spAutoFit/>
              </a:bodyPr>
              <a:lstStyle/>
              <a:p>
                <a:pPr marR="0" lvl="0" algn="l" defTabSz="6854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>
                    <a:srgbClr val="FFFFFF"/>
                  </a:buClr>
                  <a:buSzPct val="100000"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Command History</a:t>
                </a: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: shows every command performed in active session</a:t>
                </a: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C9C5A66-57E9-427E-B67D-35545C666C36}"/>
                </a:ext>
              </a:extLst>
            </p:cNvPr>
            <p:cNvGrpSpPr/>
            <p:nvPr/>
          </p:nvGrpSpPr>
          <p:grpSpPr>
            <a:xfrm>
              <a:off x="6504850" y="5053145"/>
              <a:ext cx="5102949" cy="652486"/>
              <a:chOff x="6504850" y="5375654"/>
              <a:chExt cx="5102949" cy="652486"/>
            </a:xfrm>
          </p:grpSpPr>
          <p:sp>
            <p:nvSpPr>
              <p:cNvPr id="66" name="background">
                <a:extLst>
                  <a:ext uri="{FF2B5EF4-FFF2-40B4-BE49-F238E27FC236}">
                    <a16:creationId xmlns:a16="http://schemas.microsoft.com/office/drawing/2014/main" id="{465EED25-2F3A-4833-93EC-732C486000CC}"/>
                  </a:ext>
                </a:extLst>
              </p:cNvPr>
              <p:cNvSpPr>
                <a:spLocks noChangeAspect="1"/>
              </p:cNvSpPr>
              <p:nvPr>
                <p:custDataLst>
                  <p:tags r:id="rId7"/>
                </p:custDataLst>
              </p:nvPr>
            </p:nvSpPr>
            <p:spPr>
              <a:xfrm>
                <a:off x="6504850" y="5426999"/>
                <a:ext cx="288290" cy="288290"/>
              </a:xfrm>
              <a:prstGeom prst="ellipse">
                <a:avLst/>
              </a:prstGeom>
              <a:solidFill>
                <a:srgbClr val="900A2F"/>
              </a:solidFill>
              <a:ln w="9525" cap="flat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0">
                <a:noAutofit/>
              </a:bodyPr>
              <a:lstStyle/>
              <a:p>
                <a:pPr algn="ctr"/>
                <a:r>
                  <a:rPr lang="en-US" sz="1400" b="1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5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C09DD75B-1C4C-47C5-BB77-B4DF582C4177}"/>
                  </a:ext>
                </a:extLst>
              </p:cNvPr>
              <p:cNvSpPr txBox="1"/>
              <p:nvPr/>
            </p:nvSpPr>
            <p:spPr>
              <a:xfrm>
                <a:off x="6898741" y="5375654"/>
                <a:ext cx="4709058" cy="652486"/>
              </a:xfrm>
              <a:prstGeom prst="rect">
                <a:avLst/>
              </a:prstGeom>
              <a:noFill/>
            </p:spPr>
            <p:txBody>
              <a:bodyPr wrap="square" lIns="0" tIns="36576" rIns="0" bIns="0" rtlCol="0">
                <a:spAutoFit/>
              </a:bodyPr>
              <a:lstStyle/>
              <a:p>
                <a:pPr marR="0" lvl="0" algn="l" defTabSz="6854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>
                    <a:srgbClr val="FFFFFF"/>
                  </a:buClr>
                  <a:buSzPct val="100000"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Data Format</a:t>
                </a: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oboto" panose="02000000000000000000" pitchFamily="2" charset="0"/>
                    <a:ea typeface="Roboto" panose="02000000000000000000" pitchFamily="2" charset="0"/>
                    <a:cs typeface="Arial" panose="020B0604020202020204" pitchFamily="34" charset="0"/>
                  </a:rPr>
                  <a:t>: detailed description of highlighted variable (e.g., type)</a:t>
                </a:r>
              </a:p>
            </p:txBody>
          </p:sp>
        </p:grpSp>
      </p:grp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84071E80-4419-4FE7-91D1-6DBFD629E0F3}"/>
              </a:ext>
            </a:extLst>
          </p:cNvPr>
          <p:cNvSpPr/>
          <p:nvPr/>
        </p:nvSpPr>
        <p:spPr>
          <a:xfrm>
            <a:off x="4752037" y="4641604"/>
            <a:ext cx="1305863" cy="946004"/>
          </a:xfrm>
          <a:prstGeom prst="roundRect">
            <a:avLst>
              <a:gd name="adj" fmla="val 7357"/>
            </a:avLst>
          </a:prstGeom>
          <a:noFill/>
          <a:ln w="952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3013C55A-C8D9-40C6-8D14-27978EA64EC7}"/>
              </a:ext>
            </a:extLst>
          </p:cNvPr>
          <p:cNvSpPr/>
          <p:nvPr/>
        </p:nvSpPr>
        <p:spPr>
          <a:xfrm>
            <a:off x="4752037" y="2700927"/>
            <a:ext cx="1305863" cy="1940676"/>
          </a:xfrm>
          <a:prstGeom prst="roundRect">
            <a:avLst>
              <a:gd name="adj" fmla="val 6616"/>
            </a:avLst>
          </a:prstGeom>
          <a:noFill/>
          <a:ln w="952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75" name="background">
            <a:extLst>
              <a:ext uri="{FF2B5EF4-FFF2-40B4-BE49-F238E27FC236}">
                <a16:creationId xmlns:a16="http://schemas.microsoft.com/office/drawing/2014/main" id="{7A20E83C-FDC4-4299-BF16-C8F235AAF629}"/>
              </a:ext>
            </a:extLst>
          </p:cNvPr>
          <p:cNvSpPr>
            <a:spLocks noChangeAspect="1"/>
          </p:cNvSpPr>
          <p:nvPr>
            <p:custDataLst>
              <p:tags r:id="rId1"/>
            </p:custDataLst>
          </p:nvPr>
        </p:nvSpPr>
        <p:spPr>
          <a:xfrm>
            <a:off x="5144420" y="2634252"/>
            <a:ext cx="133350" cy="133350"/>
          </a:xfrm>
          <a:prstGeom prst="ellipse">
            <a:avLst/>
          </a:prstGeom>
          <a:solidFill>
            <a:srgbClr val="900A2F"/>
          </a:solidFill>
          <a:ln w="952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>
            <a:noAutofit/>
          </a:bodyPr>
          <a:lstStyle/>
          <a:p>
            <a:pPr algn="ctr"/>
            <a:r>
              <a:rPr lang="en-US" sz="6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sp>
        <p:nvSpPr>
          <p:cNvPr id="76" name="background">
            <a:extLst>
              <a:ext uri="{FF2B5EF4-FFF2-40B4-BE49-F238E27FC236}">
                <a16:creationId xmlns:a16="http://schemas.microsoft.com/office/drawing/2014/main" id="{B38BAE55-06F1-453B-A63B-A32791D16D3E}"/>
              </a:ext>
            </a:extLst>
          </p:cNvPr>
          <p:cNvSpPr>
            <a:spLocks noChangeAspect="1"/>
          </p:cNvSpPr>
          <p:nvPr>
            <p:custDataLst>
              <p:tags r:id="rId2"/>
            </p:custDataLst>
          </p:nvPr>
        </p:nvSpPr>
        <p:spPr>
          <a:xfrm>
            <a:off x="5316696" y="2634252"/>
            <a:ext cx="133350" cy="133350"/>
          </a:xfrm>
          <a:prstGeom prst="ellipse">
            <a:avLst/>
          </a:prstGeom>
          <a:solidFill>
            <a:srgbClr val="900A2F"/>
          </a:solidFill>
          <a:ln w="952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>
            <a:noAutofit/>
          </a:bodyPr>
          <a:lstStyle/>
          <a:p>
            <a:pPr algn="ctr"/>
            <a:r>
              <a:rPr lang="en-US" sz="6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29AF4F63-CFA7-4BB0-8160-617D0BA7CAD3}"/>
              </a:ext>
            </a:extLst>
          </p:cNvPr>
          <p:cNvSpPr/>
          <p:nvPr/>
        </p:nvSpPr>
        <p:spPr>
          <a:xfrm>
            <a:off x="671514" y="5174954"/>
            <a:ext cx="4080524" cy="412653"/>
          </a:xfrm>
          <a:prstGeom prst="roundRect">
            <a:avLst>
              <a:gd name="adj" fmla="val 7357"/>
            </a:avLst>
          </a:prstGeom>
          <a:noFill/>
          <a:ln w="952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EC2340C2-D558-429E-966F-2BF8A46FA8ED}"/>
              </a:ext>
            </a:extLst>
          </p:cNvPr>
          <p:cNvSpPr/>
          <p:nvPr/>
        </p:nvSpPr>
        <p:spPr>
          <a:xfrm>
            <a:off x="669341" y="2553688"/>
            <a:ext cx="4080524" cy="2618670"/>
          </a:xfrm>
          <a:prstGeom prst="roundRect">
            <a:avLst>
              <a:gd name="adj" fmla="val 2119"/>
            </a:avLst>
          </a:prstGeom>
          <a:noFill/>
          <a:ln w="9525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73" name="background">
            <a:extLst>
              <a:ext uri="{FF2B5EF4-FFF2-40B4-BE49-F238E27FC236}">
                <a16:creationId xmlns:a16="http://schemas.microsoft.com/office/drawing/2014/main" id="{30ACBEC0-A312-4AE2-AD7B-1CFBD5FE19AF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5850160" y="4669501"/>
            <a:ext cx="177800" cy="177800"/>
          </a:xfrm>
          <a:prstGeom prst="ellipse">
            <a:avLst/>
          </a:prstGeom>
          <a:solidFill>
            <a:srgbClr val="900A2F"/>
          </a:solidFill>
          <a:ln w="952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>
            <a:noAutofit/>
          </a:bodyPr>
          <a:lstStyle/>
          <a:p>
            <a:pPr algn="ctr"/>
            <a:r>
              <a:rPr lang="en-US" sz="9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</a:p>
        </p:txBody>
      </p:sp>
      <p:sp>
        <p:nvSpPr>
          <p:cNvPr id="82" name="background">
            <a:extLst>
              <a:ext uri="{FF2B5EF4-FFF2-40B4-BE49-F238E27FC236}">
                <a16:creationId xmlns:a16="http://schemas.microsoft.com/office/drawing/2014/main" id="{6415BB86-B372-458D-9A0D-45ED29BC3CCF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>
          <a:xfrm>
            <a:off x="4538139" y="5201588"/>
            <a:ext cx="177800" cy="177800"/>
          </a:xfrm>
          <a:prstGeom prst="ellipse">
            <a:avLst/>
          </a:prstGeom>
          <a:solidFill>
            <a:srgbClr val="900A2F"/>
          </a:solidFill>
          <a:ln w="952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>
            <a:noAutofit/>
          </a:bodyPr>
          <a:lstStyle/>
          <a:p>
            <a:pPr algn="ctr"/>
            <a:r>
              <a:rPr lang="en-US" sz="9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84" name="background">
            <a:extLst>
              <a:ext uri="{FF2B5EF4-FFF2-40B4-BE49-F238E27FC236}">
                <a16:creationId xmlns:a16="http://schemas.microsoft.com/office/drawing/2014/main" id="{F1D1C185-1B89-448C-9967-BC39BAB95B85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709209" y="2634252"/>
            <a:ext cx="177800" cy="177800"/>
          </a:xfrm>
          <a:prstGeom prst="ellipse">
            <a:avLst/>
          </a:prstGeom>
          <a:solidFill>
            <a:srgbClr val="900A2F"/>
          </a:solidFill>
          <a:ln w="952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>
            <a:noAutofit/>
          </a:bodyPr>
          <a:lstStyle/>
          <a:p>
            <a:pPr algn="ctr"/>
            <a:r>
              <a:rPr lang="en-US" sz="9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DCBB2B8E-9F79-44C8-A2C2-3E142C163506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70" name="on" hidden="1">
              <a:extLst>
                <a:ext uri="{FF2B5EF4-FFF2-40B4-BE49-F238E27FC236}">
                  <a16:creationId xmlns:a16="http://schemas.microsoft.com/office/drawing/2014/main" id="{87AD520D-1A36-4E2C-8694-DB36656E4EB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72" name="off" hidden="1">
              <a:extLst>
                <a:ext uri="{FF2B5EF4-FFF2-40B4-BE49-F238E27FC236}">
                  <a16:creationId xmlns:a16="http://schemas.microsoft.com/office/drawing/2014/main" id="{B2B02804-0B6D-4B6C-800B-B08D504FA1C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77" name="1">
              <a:extLst>
                <a:ext uri="{FF2B5EF4-FFF2-40B4-BE49-F238E27FC236}">
                  <a16:creationId xmlns:a16="http://schemas.microsoft.com/office/drawing/2014/main" id="{A9E3C155-CA8D-4E75-9C28-759B8F621AD2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79" name="2">
              <a:extLst>
                <a:ext uri="{FF2B5EF4-FFF2-40B4-BE49-F238E27FC236}">
                  <a16:creationId xmlns:a16="http://schemas.microsoft.com/office/drawing/2014/main" id="{3BDB52AB-5912-4507-B7AD-021B5BF318C1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81" name="3">
              <a:extLst>
                <a:ext uri="{FF2B5EF4-FFF2-40B4-BE49-F238E27FC236}">
                  <a16:creationId xmlns:a16="http://schemas.microsoft.com/office/drawing/2014/main" id="{3C16882A-A39E-4AD4-8A2F-75DEDAA6C626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83" name="4">
              <a:extLst>
                <a:ext uri="{FF2B5EF4-FFF2-40B4-BE49-F238E27FC236}">
                  <a16:creationId xmlns:a16="http://schemas.microsoft.com/office/drawing/2014/main" id="{93A122E0-99DD-442A-89C2-177134B57AF0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85" name="5">
              <a:extLst>
                <a:ext uri="{FF2B5EF4-FFF2-40B4-BE49-F238E27FC236}">
                  <a16:creationId xmlns:a16="http://schemas.microsoft.com/office/drawing/2014/main" id="{B3795864-E65F-42CE-9B08-8944000062C6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86" name="6">
              <a:extLst>
                <a:ext uri="{FF2B5EF4-FFF2-40B4-BE49-F238E27FC236}">
                  <a16:creationId xmlns:a16="http://schemas.microsoft.com/office/drawing/2014/main" id="{69DEBD01-6B25-42AA-BC31-FC8C221BD5D2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87" name="7">
              <a:extLst>
                <a:ext uri="{FF2B5EF4-FFF2-40B4-BE49-F238E27FC236}">
                  <a16:creationId xmlns:a16="http://schemas.microsoft.com/office/drawing/2014/main" id="{B6C9E84A-5BF1-4C47-A4E0-1F296E810A84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88" name="8" hidden="1">
              <a:extLst>
                <a:ext uri="{FF2B5EF4-FFF2-40B4-BE49-F238E27FC236}">
                  <a16:creationId xmlns:a16="http://schemas.microsoft.com/office/drawing/2014/main" id="{CEB82044-1986-4706-953D-95495C3F91A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89" name="9" hidden="1">
              <a:extLst>
                <a:ext uri="{FF2B5EF4-FFF2-40B4-BE49-F238E27FC236}">
                  <a16:creationId xmlns:a16="http://schemas.microsoft.com/office/drawing/2014/main" id="{B0CF6C01-11E8-4CFF-AA1E-8BBAA5396FF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90" name="10" hidden="1">
              <a:extLst>
                <a:ext uri="{FF2B5EF4-FFF2-40B4-BE49-F238E27FC236}">
                  <a16:creationId xmlns:a16="http://schemas.microsoft.com/office/drawing/2014/main" id="{2AD56C78-CDE5-4A17-BA66-4394BE044F0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91" name="11" hidden="1">
              <a:extLst>
                <a:ext uri="{FF2B5EF4-FFF2-40B4-BE49-F238E27FC236}">
                  <a16:creationId xmlns:a16="http://schemas.microsoft.com/office/drawing/2014/main" id="{BEF586C8-3D0D-46AD-8435-2C36F1065DD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92" name="12" hidden="1">
              <a:extLst>
                <a:ext uri="{FF2B5EF4-FFF2-40B4-BE49-F238E27FC236}">
                  <a16:creationId xmlns:a16="http://schemas.microsoft.com/office/drawing/2014/main" id="{A215A803-159D-4A28-BAB0-64526FECADC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93" name="13" hidden="1">
              <a:extLst>
                <a:ext uri="{FF2B5EF4-FFF2-40B4-BE49-F238E27FC236}">
                  <a16:creationId xmlns:a16="http://schemas.microsoft.com/office/drawing/2014/main" id="{EBE5C511-F9BC-442B-9FEB-3063F8DA707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94" name="14" hidden="1">
              <a:extLst>
                <a:ext uri="{FF2B5EF4-FFF2-40B4-BE49-F238E27FC236}">
                  <a16:creationId xmlns:a16="http://schemas.microsoft.com/office/drawing/2014/main" id="{49C52D25-1711-4242-BB1B-33986FCCB98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95" name="15" hidden="1">
              <a:extLst>
                <a:ext uri="{FF2B5EF4-FFF2-40B4-BE49-F238E27FC236}">
                  <a16:creationId xmlns:a16="http://schemas.microsoft.com/office/drawing/2014/main" id="{657B44F3-8CF3-46C7-A162-4E438E37AF6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96" name="16" hidden="1">
              <a:extLst>
                <a:ext uri="{FF2B5EF4-FFF2-40B4-BE49-F238E27FC236}">
                  <a16:creationId xmlns:a16="http://schemas.microsoft.com/office/drawing/2014/main" id="{F45EB718-1418-4DD3-8C5D-23CBEEBDCDB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97" name="17" hidden="1">
              <a:extLst>
                <a:ext uri="{FF2B5EF4-FFF2-40B4-BE49-F238E27FC236}">
                  <a16:creationId xmlns:a16="http://schemas.microsoft.com/office/drawing/2014/main" id="{F0047F01-3C66-4631-BC39-603A98C9BBD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98" name="18" hidden="1">
              <a:extLst>
                <a:ext uri="{FF2B5EF4-FFF2-40B4-BE49-F238E27FC236}">
                  <a16:creationId xmlns:a16="http://schemas.microsoft.com/office/drawing/2014/main" id="{138A9871-30E8-41E9-B096-A450D0FD89A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99" name="19" hidden="1">
              <a:extLst>
                <a:ext uri="{FF2B5EF4-FFF2-40B4-BE49-F238E27FC236}">
                  <a16:creationId xmlns:a16="http://schemas.microsoft.com/office/drawing/2014/main" id="{7E042985-4D05-483C-B295-6264416AD7B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100" name="20" hidden="1">
              <a:extLst>
                <a:ext uri="{FF2B5EF4-FFF2-40B4-BE49-F238E27FC236}">
                  <a16:creationId xmlns:a16="http://schemas.microsoft.com/office/drawing/2014/main" id="{B2F08897-F5B5-405E-AD0F-44740DF466A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101" name="21" hidden="1">
              <a:extLst>
                <a:ext uri="{FF2B5EF4-FFF2-40B4-BE49-F238E27FC236}">
                  <a16:creationId xmlns:a16="http://schemas.microsoft.com/office/drawing/2014/main" id="{813A2448-4F36-410D-9642-659C004A8F9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102" name="22" hidden="1">
              <a:extLst>
                <a:ext uri="{FF2B5EF4-FFF2-40B4-BE49-F238E27FC236}">
                  <a16:creationId xmlns:a16="http://schemas.microsoft.com/office/drawing/2014/main" id="{03F04FFC-9263-4548-8CAA-7E9D8FE1C5D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103" name="23" hidden="1">
              <a:extLst>
                <a:ext uri="{FF2B5EF4-FFF2-40B4-BE49-F238E27FC236}">
                  <a16:creationId xmlns:a16="http://schemas.microsoft.com/office/drawing/2014/main" id="{CE976B5F-939A-40DD-ABD3-CBFECEA068E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104" name="24" hidden="1">
              <a:extLst>
                <a:ext uri="{FF2B5EF4-FFF2-40B4-BE49-F238E27FC236}">
                  <a16:creationId xmlns:a16="http://schemas.microsoft.com/office/drawing/2014/main" id="{36A7897B-CFCB-4E2A-BF6E-61188BA04C7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105" name="25" hidden="1">
              <a:extLst>
                <a:ext uri="{FF2B5EF4-FFF2-40B4-BE49-F238E27FC236}">
                  <a16:creationId xmlns:a16="http://schemas.microsoft.com/office/drawing/2014/main" id="{DAA09799-B458-4493-AD1F-78C65AF22B2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106" name="26" hidden="1">
              <a:extLst>
                <a:ext uri="{FF2B5EF4-FFF2-40B4-BE49-F238E27FC236}">
                  <a16:creationId xmlns:a16="http://schemas.microsoft.com/office/drawing/2014/main" id="{AC2714C1-9FE1-40DB-96C7-45855114E02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8212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AE611EB-D790-495F-BAA6-22C2F0F8743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85784" y="2011249"/>
            <a:ext cx="5295037" cy="3217828"/>
          </a:xfrm>
        </p:spPr>
        <p:txBody>
          <a:bodyPr vert="horz" lIns="0" tIns="0" rIns="0" bIns="0" rtlCol="0" anchor="ctr" anchorCtr="0">
            <a:noAutofit/>
          </a:bodyPr>
          <a:lstStyle/>
          <a:p>
            <a:pPr marL="285750" lvl="1" indent="-285750">
              <a:buSzPct val="100000"/>
              <a:buAutoNum type="arabicPeriod"/>
            </a:pPr>
            <a:r>
              <a:rPr lang="en-US" sz="2000" b="1">
                <a:latin typeface="Roboto" panose="02000000000000000000" pitchFamily="2" charset="0"/>
              </a:rPr>
              <a:t>Interactive Use</a:t>
            </a:r>
            <a:r>
              <a:rPr lang="en-US" sz="2000">
                <a:latin typeface="Roboto" panose="02000000000000000000" pitchFamily="2" charset="0"/>
              </a:rPr>
              <a:t>:</a:t>
            </a:r>
            <a:r>
              <a:rPr lang="en-US" sz="2000" b="1">
                <a:latin typeface="Roboto" panose="02000000000000000000" pitchFamily="2" charset="0"/>
              </a:rPr>
              <a:t> </a:t>
            </a:r>
            <a:r>
              <a:rPr lang="en-US" sz="2000">
                <a:latin typeface="Roboto" panose="02000000000000000000" pitchFamily="2" charset="0"/>
              </a:rPr>
              <a:t>typing Stata commands </a:t>
            </a:r>
            <a:r>
              <a:rPr lang="en-US" sz="2000" i="1">
                <a:latin typeface="Roboto" panose="02000000000000000000" pitchFamily="2" charset="0"/>
              </a:rPr>
              <a:t>directly </a:t>
            </a:r>
            <a:r>
              <a:rPr lang="en-US" sz="2000">
                <a:latin typeface="Roboto" panose="02000000000000000000" pitchFamily="2" charset="0"/>
              </a:rPr>
              <a:t>on the Command window to produce results.</a:t>
            </a:r>
          </a:p>
          <a:p>
            <a:pPr marL="285750" lvl="1" indent="-285750">
              <a:buSzPct val="100000"/>
              <a:buAutoNum type="arabicPeriod"/>
            </a:pPr>
            <a:r>
              <a:rPr lang="en-US" sz="2000" b="1">
                <a:latin typeface="Roboto" panose="02000000000000000000" pitchFamily="2" charset="0"/>
              </a:rPr>
              <a:t>Batch Mode</a:t>
            </a:r>
            <a:r>
              <a:rPr lang="en-US" sz="2000">
                <a:latin typeface="Roboto" panose="02000000000000000000" pitchFamily="2" charset="0"/>
              </a:rPr>
              <a:t>:</a:t>
            </a:r>
            <a:r>
              <a:rPr lang="en-US" sz="2000" b="1">
                <a:latin typeface="Roboto" panose="02000000000000000000" pitchFamily="2" charset="0"/>
              </a:rPr>
              <a:t> </a:t>
            </a:r>
            <a:r>
              <a:rPr lang="en-US" sz="2000">
                <a:latin typeface="Roboto" panose="02000000000000000000" pitchFamily="2" charset="0"/>
              </a:rPr>
              <a:t>All commands are compiled in a file (called </a:t>
            </a:r>
            <a:r>
              <a:rPr lang="en-US" sz="2000" i="1">
                <a:latin typeface="Roboto" panose="02000000000000000000" pitchFamily="2" charset="0"/>
              </a:rPr>
              <a:t>Do-Files</a:t>
            </a:r>
            <a:r>
              <a:rPr lang="en-US" sz="2000">
                <a:latin typeface="Roboto" panose="02000000000000000000" pitchFamily="2" charset="0"/>
              </a:rPr>
              <a:t>), which Stata reads and executes. </a:t>
            </a:r>
            <a:endParaRPr lang="en-US" sz="2000" b="1">
              <a:latin typeface="Roboto" panose="02000000000000000000" pitchFamily="2" charset="0"/>
            </a:endParaRPr>
          </a:p>
          <a:p>
            <a:endParaRPr lang="en-US" sz="2000">
              <a:latin typeface="Roboto" panose="02000000000000000000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C6E6B-49B5-4E7B-ACFC-AED3B5C02CF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1" y="1142711"/>
            <a:ext cx="10998200" cy="640800"/>
          </a:xfrm>
        </p:spPr>
        <p:txBody>
          <a:bodyPr/>
          <a:lstStyle/>
          <a:p>
            <a:pPr marL="0" indent="0"/>
            <a:r>
              <a:rPr lang="en-US" sz="2100">
                <a:latin typeface="Roboto" panose="02000000000000000000" pitchFamily="2" charset="0"/>
              </a:rPr>
              <a:t>While Stata is truly “interactive,” users can also run a program as a “batch” mode (running commands listed on a file)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0E7381D-A7EA-40DE-A595-6AB9E267D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" panose="02000000000000000000" pitchFamily="2" charset="0"/>
              </a:rPr>
              <a:t>Stata Console – How It 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2DDB8A-04E6-4EEE-B1E2-130847A3C8EA}"/>
              </a:ext>
            </a:extLst>
          </p:cNvPr>
          <p:cNvSpPr txBox="1"/>
          <p:nvPr/>
        </p:nvSpPr>
        <p:spPr>
          <a:xfrm>
            <a:off x="1919287" y="5455200"/>
            <a:ext cx="8353425" cy="640800"/>
          </a:xfrm>
          <a:prstGeom prst="rect">
            <a:avLst/>
          </a:prstGeom>
          <a:noFill/>
          <a:ln w="9525" cmpd="sng">
            <a:noFill/>
            <a:prstDash val="solid"/>
          </a:ln>
        </p:spPr>
        <p:txBody>
          <a:bodyPr vert="horz" wrap="square" lIns="90000" tIns="18000" rIns="90000" bIns="18000" rtlCol="0" anchor="ctr" anchorCtr="0">
            <a:noAutofit/>
          </a:bodyPr>
          <a:lstStyle/>
          <a:p>
            <a:pPr marL="0" marR="0" lvl="0" indent="0" algn="ctr" defTabSz="6854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None/>
              <a:tabLst/>
              <a:defRPr/>
            </a:pPr>
            <a:r>
              <a:rPr lang="en-US" sz="1900" b="1">
                <a:solidFill>
                  <a:srgbClr val="2E2E38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During this workshop, we are going to use Do-File “.do” to import and explore data and conduct relevant analysis</a:t>
            </a:r>
            <a:endParaRPr kumimoji="0" lang="en-US" sz="1900" b="1" i="0" u="none" strike="noStrike" kern="1200" cap="none" spc="0" normalizeH="0" baseline="0" noProof="0">
              <a:ln>
                <a:noFill/>
              </a:ln>
              <a:solidFill>
                <a:srgbClr val="2E2E38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1103606-AC89-40B3-8A74-CF52AF379314}"/>
              </a:ext>
            </a:extLst>
          </p:cNvPr>
          <p:cNvGrpSpPr/>
          <p:nvPr/>
        </p:nvGrpSpPr>
        <p:grpSpPr>
          <a:xfrm>
            <a:off x="711178" y="2011249"/>
            <a:ext cx="5295040" cy="3217828"/>
            <a:chOff x="711178" y="2011249"/>
            <a:chExt cx="5295040" cy="3217828"/>
          </a:xfrm>
        </p:grpSpPr>
        <p:pic>
          <p:nvPicPr>
            <p:cNvPr id="5" name="Content Placeholder 3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B691CE53-2A56-48D3-AF1B-8BD97DD7AF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1" r="87" b="-373"/>
            <a:stretch/>
          </p:blipFill>
          <p:spPr>
            <a:xfrm>
              <a:off x="711181" y="2011249"/>
              <a:ext cx="5295037" cy="3217828"/>
            </a:xfrm>
            <a:prstGeom prst="rect">
              <a:avLst/>
            </a:prstGeom>
          </p:spPr>
        </p:pic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5C6C8F3-AD86-4B10-95DE-B5C955EF8767}"/>
                </a:ext>
              </a:extLst>
            </p:cNvPr>
            <p:cNvSpPr/>
            <p:nvPr/>
          </p:nvSpPr>
          <p:spPr>
            <a:xfrm>
              <a:off x="3033554" y="2054150"/>
              <a:ext cx="290354" cy="186347"/>
            </a:xfrm>
            <a:prstGeom prst="rect">
              <a:avLst/>
            </a:prstGeom>
            <a:noFill/>
            <a:ln w="12700">
              <a:solidFill>
                <a:srgbClr val="900A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C5559E0-17AB-432F-9552-F71008411B71}"/>
                </a:ext>
              </a:extLst>
            </p:cNvPr>
            <p:cNvSpPr/>
            <p:nvPr/>
          </p:nvSpPr>
          <p:spPr>
            <a:xfrm>
              <a:off x="711178" y="4811073"/>
              <a:ext cx="4023783" cy="418004"/>
            </a:xfrm>
            <a:prstGeom prst="rect">
              <a:avLst/>
            </a:prstGeom>
            <a:noFill/>
            <a:ln w="12700">
              <a:solidFill>
                <a:srgbClr val="900A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B5011B8-F86D-4C60-BC37-EDAE17288D60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41" name="on" hidden="1">
              <a:extLst>
                <a:ext uri="{FF2B5EF4-FFF2-40B4-BE49-F238E27FC236}">
                  <a16:creationId xmlns:a16="http://schemas.microsoft.com/office/drawing/2014/main" id="{CA539990-038E-462E-ACB1-3BA9FA01592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2" name="off" hidden="1">
              <a:extLst>
                <a:ext uri="{FF2B5EF4-FFF2-40B4-BE49-F238E27FC236}">
                  <a16:creationId xmlns:a16="http://schemas.microsoft.com/office/drawing/2014/main" id="{912BB363-B39F-4457-8E9A-30F110876C5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3" name="1">
              <a:extLst>
                <a:ext uri="{FF2B5EF4-FFF2-40B4-BE49-F238E27FC236}">
                  <a16:creationId xmlns:a16="http://schemas.microsoft.com/office/drawing/2014/main" id="{00E6FB7D-1746-4288-8057-ED75F82A2A7C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44" name="2">
              <a:extLst>
                <a:ext uri="{FF2B5EF4-FFF2-40B4-BE49-F238E27FC236}">
                  <a16:creationId xmlns:a16="http://schemas.microsoft.com/office/drawing/2014/main" id="{0FDDDF91-E3C8-4A3E-9944-2A87B15BA75D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45" name="3">
              <a:extLst>
                <a:ext uri="{FF2B5EF4-FFF2-40B4-BE49-F238E27FC236}">
                  <a16:creationId xmlns:a16="http://schemas.microsoft.com/office/drawing/2014/main" id="{1F8D3934-7D83-457F-88B4-E37B57B33608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6" name="4">
              <a:extLst>
                <a:ext uri="{FF2B5EF4-FFF2-40B4-BE49-F238E27FC236}">
                  <a16:creationId xmlns:a16="http://schemas.microsoft.com/office/drawing/2014/main" id="{C82F4F9C-4D6B-4585-91E2-C30AD07411D7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7" name="5">
              <a:extLst>
                <a:ext uri="{FF2B5EF4-FFF2-40B4-BE49-F238E27FC236}">
                  <a16:creationId xmlns:a16="http://schemas.microsoft.com/office/drawing/2014/main" id="{B284E009-BA98-4826-9C4A-94D364CCED29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48" name="6">
              <a:extLst>
                <a:ext uri="{FF2B5EF4-FFF2-40B4-BE49-F238E27FC236}">
                  <a16:creationId xmlns:a16="http://schemas.microsoft.com/office/drawing/2014/main" id="{31EC4D44-E00F-42AD-9C4E-18574D1E4F1B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49" name="7">
              <a:extLst>
                <a:ext uri="{FF2B5EF4-FFF2-40B4-BE49-F238E27FC236}">
                  <a16:creationId xmlns:a16="http://schemas.microsoft.com/office/drawing/2014/main" id="{4E2979C8-91D6-4F4E-9894-95D637F6C260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50" name="8" hidden="1">
              <a:extLst>
                <a:ext uri="{FF2B5EF4-FFF2-40B4-BE49-F238E27FC236}">
                  <a16:creationId xmlns:a16="http://schemas.microsoft.com/office/drawing/2014/main" id="{41C867EC-420E-4290-A081-D14E84B693B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51" name="9" hidden="1">
              <a:extLst>
                <a:ext uri="{FF2B5EF4-FFF2-40B4-BE49-F238E27FC236}">
                  <a16:creationId xmlns:a16="http://schemas.microsoft.com/office/drawing/2014/main" id="{4B9315F4-7A47-4838-BADF-31E323C016F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52" name="10" hidden="1">
              <a:extLst>
                <a:ext uri="{FF2B5EF4-FFF2-40B4-BE49-F238E27FC236}">
                  <a16:creationId xmlns:a16="http://schemas.microsoft.com/office/drawing/2014/main" id="{23940FED-E347-497D-95D8-2BB96F51ECA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53" name="11" hidden="1">
              <a:extLst>
                <a:ext uri="{FF2B5EF4-FFF2-40B4-BE49-F238E27FC236}">
                  <a16:creationId xmlns:a16="http://schemas.microsoft.com/office/drawing/2014/main" id="{22A46989-BD04-4B0B-87F4-F9EA1D23277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54" name="12" hidden="1">
              <a:extLst>
                <a:ext uri="{FF2B5EF4-FFF2-40B4-BE49-F238E27FC236}">
                  <a16:creationId xmlns:a16="http://schemas.microsoft.com/office/drawing/2014/main" id="{2369929B-AEEB-40DA-8877-30779D64658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55" name="13" hidden="1">
              <a:extLst>
                <a:ext uri="{FF2B5EF4-FFF2-40B4-BE49-F238E27FC236}">
                  <a16:creationId xmlns:a16="http://schemas.microsoft.com/office/drawing/2014/main" id="{D51465AF-B67A-40CD-97FD-D674EC3C098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6" name="14" hidden="1">
              <a:extLst>
                <a:ext uri="{FF2B5EF4-FFF2-40B4-BE49-F238E27FC236}">
                  <a16:creationId xmlns:a16="http://schemas.microsoft.com/office/drawing/2014/main" id="{B43D9D54-00AC-49DE-AC43-36A654E2F59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7" name="15" hidden="1">
              <a:extLst>
                <a:ext uri="{FF2B5EF4-FFF2-40B4-BE49-F238E27FC236}">
                  <a16:creationId xmlns:a16="http://schemas.microsoft.com/office/drawing/2014/main" id="{7033E2B2-FB1C-4A21-B7ED-419BD3E1D5E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58" name="16" hidden="1">
              <a:extLst>
                <a:ext uri="{FF2B5EF4-FFF2-40B4-BE49-F238E27FC236}">
                  <a16:creationId xmlns:a16="http://schemas.microsoft.com/office/drawing/2014/main" id="{418B6DDE-C0B7-4C2C-9A6A-224C19C1D8E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59" name="17" hidden="1">
              <a:extLst>
                <a:ext uri="{FF2B5EF4-FFF2-40B4-BE49-F238E27FC236}">
                  <a16:creationId xmlns:a16="http://schemas.microsoft.com/office/drawing/2014/main" id="{D2D78DDE-50CF-4635-9DF8-551DF817566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60" name="18" hidden="1">
              <a:extLst>
                <a:ext uri="{FF2B5EF4-FFF2-40B4-BE49-F238E27FC236}">
                  <a16:creationId xmlns:a16="http://schemas.microsoft.com/office/drawing/2014/main" id="{409B3625-5001-4DCB-90DA-7036D672E87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61" name="19" hidden="1">
              <a:extLst>
                <a:ext uri="{FF2B5EF4-FFF2-40B4-BE49-F238E27FC236}">
                  <a16:creationId xmlns:a16="http://schemas.microsoft.com/office/drawing/2014/main" id="{9A2024C5-3D6B-4F06-84B5-D05F14A45E4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62" name="20" hidden="1">
              <a:extLst>
                <a:ext uri="{FF2B5EF4-FFF2-40B4-BE49-F238E27FC236}">
                  <a16:creationId xmlns:a16="http://schemas.microsoft.com/office/drawing/2014/main" id="{410A6B2C-0DC8-47A7-88AF-686512E998C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63" name="21" hidden="1">
              <a:extLst>
                <a:ext uri="{FF2B5EF4-FFF2-40B4-BE49-F238E27FC236}">
                  <a16:creationId xmlns:a16="http://schemas.microsoft.com/office/drawing/2014/main" id="{03E79EEB-3FEE-48C9-9C45-7F3C5B0C3D3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64" name="22" hidden="1">
              <a:extLst>
                <a:ext uri="{FF2B5EF4-FFF2-40B4-BE49-F238E27FC236}">
                  <a16:creationId xmlns:a16="http://schemas.microsoft.com/office/drawing/2014/main" id="{A0704601-AF2E-4FE2-A87F-E7B3516687C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65" name="23" hidden="1">
              <a:extLst>
                <a:ext uri="{FF2B5EF4-FFF2-40B4-BE49-F238E27FC236}">
                  <a16:creationId xmlns:a16="http://schemas.microsoft.com/office/drawing/2014/main" id="{6F1AD4B9-3717-4F7F-96F2-769F0205DBC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6" name="24" hidden="1">
              <a:extLst>
                <a:ext uri="{FF2B5EF4-FFF2-40B4-BE49-F238E27FC236}">
                  <a16:creationId xmlns:a16="http://schemas.microsoft.com/office/drawing/2014/main" id="{AD6C3C4F-7FC9-48DB-B8C4-3C65236B373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7" name="25" hidden="1">
              <a:extLst>
                <a:ext uri="{FF2B5EF4-FFF2-40B4-BE49-F238E27FC236}">
                  <a16:creationId xmlns:a16="http://schemas.microsoft.com/office/drawing/2014/main" id="{5B184CCC-9BA0-41E8-96EB-848B7CBA443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68" name="26" hidden="1">
              <a:extLst>
                <a:ext uri="{FF2B5EF4-FFF2-40B4-BE49-F238E27FC236}">
                  <a16:creationId xmlns:a16="http://schemas.microsoft.com/office/drawing/2014/main" id="{6069A267-F56C-4D77-A8E2-97C043FE9BD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0596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DB52211-ED3F-4DB4-9391-E72BBD9403F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003264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4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DB52211-ED3F-4DB4-9391-E72BBD9403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798398C3-2DD3-4162-B4E5-E84A665901E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C842E3-01E0-4ADB-AE7B-A69065371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Stata Console – Do-Files (Open)</a:t>
            </a:r>
            <a:endParaRPr lang="en-US" dirty="0">
              <a:latin typeface="+mn-lt"/>
            </a:endParaRPr>
          </a:p>
        </p:txBody>
      </p:sp>
      <p:sp>
        <p:nvSpPr>
          <p:cNvPr id="39" name="Content Placeholder 1">
            <a:extLst>
              <a:ext uri="{FF2B5EF4-FFF2-40B4-BE49-F238E27FC236}">
                <a16:creationId xmlns:a16="http://schemas.microsoft.com/office/drawing/2014/main" id="{8A375216-A111-40A1-A67C-86C115CA6AF9}"/>
              </a:ext>
            </a:extLst>
          </p:cNvPr>
          <p:cNvSpPr txBox="1">
            <a:spLocks/>
          </p:cNvSpPr>
          <p:nvPr/>
        </p:nvSpPr>
        <p:spPr>
          <a:xfrm>
            <a:off x="666730" y="1820086"/>
            <a:ext cx="5295037" cy="321782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6731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6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534617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801925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0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1069232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7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133654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1884866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569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0273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975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SzPct val="100000"/>
              <a:buFont typeface="+mj-lt"/>
              <a:buAutoNum type="arabicPeriod"/>
            </a:pPr>
            <a:r>
              <a:rPr lang="en-US" sz="2000" dirty="0">
                <a:latin typeface="Roboto Medium" panose="02000000000000000000" pitchFamily="2" charset="0"/>
                <a:ea typeface="Roboto Medium" panose="02000000000000000000" pitchFamily="2" charset="0"/>
              </a:rPr>
              <a:t>Press “File” on a top menu bar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US" sz="2000" dirty="0">
                <a:latin typeface="Roboto Medium" panose="02000000000000000000" pitchFamily="2" charset="0"/>
                <a:ea typeface="Roboto Medium" panose="02000000000000000000" pitchFamily="2" charset="0"/>
              </a:rPr>
              <a:t>Select “Open…”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US" sz="2000" dirty="0">
                <a:latin typeface="Roboto Medium" panose="02000000000000000000" pitchFamily="2" charset="0"/>
                <a:ea typeface="Roboto Medium" panose="02000000000000000000" pitchFamily="2" charset="0"/>
              </a:rPr>
              <a:t>Go to “</a:t>
            </a:r>
            <a:r>
              <a:rPr lang="en-US" sz="20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Workshop_Files</a:t>
            </a:r>
            <a:r>
              <a:rPr lang="en-US" sz="2000" dirty="0">
                <a:latin typeface="Roboto Medium" panose="02000000000000000000" pitchFamily="2" charset="0"/>
                <a:ea typeface="Roboto Medium" panose="02000000000000000000" pitchFamily="2" charset="0"/>
              </a:rPr>
              <a:t>” folder we downloaded on “Desktop” folder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US" sz="2000" dirty="0">
                <a:latin typeface="Roboto Medium" panose="02000000000000000000" pitchFamily="2" charset="0"/>
                <a:ea typeface="Roboto Medium" panose="02000000000000000000" pitchFamily="2" charset="0"/>
              </a:rPr>
              <a:t>Open “</a:t>
            </a:r>
            <a:r>
              <a:rPr lang="en-US" sz="20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Stata_Workshop_QCL.do</a:t>
            </a:r>
            <a:r>
              <a:rPr lang="en-US" sz="2000" dirty="0">
                <a:latin typeface="Roboto Medium" panose="02000000000000000000" pitchFamily="2" charset="0"/>
                <a:ea typeface="Roboto Medium" panose="02000000000000000000" pitchFamily="2" charset="0"/>
              </a:rPr>
              <a:t>” file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ED73D2C-B179-4FB6-AB08-9F488CA03B5D}"/>
              </a:ext>
            </a:extLst>
          </p:cNvPr>
          <p:cNvGrpSpPr/>
          <p:nvPr/>
        </p:nvGrpSpPr>
        <p:grpSpPr>
          <a:xfrm>
            <a:off x="6230235" y="2273612"/>
            <a:ext cx="5244924" cy="2310776"/>
            <a:chOff x="6230235" y="2273612"/>
            <a:chExt cx="5244924" cy="2310776"/>
          </a:xfrm>
        </p:grpSpPr>
        <p:pic>
          <p:nvPicPr>
            <p:cNvPr id="8" name="Picture 7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9F234154-CC6C-4379-8BA4-F5A0C0DCB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0235" y="2273612"/>
              <a:ext cx="5244924" cy="2310776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6952AAE-287C-4CFC-A216-EFCE34FEBF69}"/>
                </a:ext>
              </a:extLst>
            </p:cNvPr>
            <p:cNvSpPr/>
            <p:nvPr/>
          </p:nvSpPr>
          <p:spPr>
            <a:xfrm>
              <a:off x="7798086" y="2794571"/>
              <a:ext cx="2831814" cy="318499"/>
            </a:xfrm>
            <a:prstGeom prst="rect">
              <a:avLst/>
            </a:prstGeom>
            <a:noFill/>
            <a:ln w="28575">
              <a:solidFill>
                <a:srgbClr val="900A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A61D5D20-342D-4843-A2BC-07721139395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71" name="on" hidden="1">
              <a:extLst>
                <a:ext uri="{FF2B5EF4-FFF2-40B4-BE49-F238E27FC236}">
                  <a16:creationId xmlns:a16="http://schemas.microsoft.com/office/drawing/2014/main" id="{A37E22D1-CAF4-413E-8FB3-C8641C75C66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72" name="off" hidden="1">
              <a:extLst>
                <a:ext uri="{FF2B5EF4-FFF2-40B4-BE49-F238E27FC236}">
                  <a16:creationId xmlns:a16="http://schemas.microsoft.com/office/drawing/2014/main" id="{169B4D6E-9D30-4AF1-A496-9219D68CAE1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73" name="1">
              <a:extLst>
                <a:ext uri="{FF2B5EF4-FFF2-40B4-BE49-F238E27FC236}">
                  <a16:creationId xmlns:a16="http://schemas.microsoft.com/office/drawing/2014/main" id="{DC0B4DF2-04A9-4982-B17D-173203E400D4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74" name="2">
              <a:extLst>
                <a:ext uri="{FF2B5EF4-FFF2-40B4-BE49-F238E27FC236}">
                  <a16:creationId xmlns:a16="http://schemas.microsoft.com/office/drawing/2014/main" id="{8822D51F-F327-4F7C-8E66-4D506CB7423C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75" name="3">
              <a:extLst>
                <a:ext uri="{FF2B5EF4-FFF2-40B4-BE49-F238E27FC236}">
                  <a16:creationId xmlns:a16="http://schemas.microsoft.com/office/drawing/2014/main" id="{8C33F1FD-C769-46DE-AF47-2C42164646C0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76" name="4">
              <a:extLst>
                <a:ext uri="{FF2B5EF4-FFF2-40B4-BE49-F238E27FC236}">
                  <a16:creationId xmlns:a16="http://schemas.microsoft.com/office/drawing/2014/main" id="{7B05AF3D-8481-476F-BD5D-07E224CF07B2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77" name="5">
              <a:extLst>
                <a:ext uri="{FF2B5EF4-FFF2-40B4-BE49-F238E27FC236}">
                  <a16:creationId xmlns:a16="http://schemas.microsoft.com/office/drawing/2014/main" id="{B93A6515-1A49-46A9-86D0-E249C78BE538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78" name="6">
              <a:extLst>
                <a:ext uri="{FF2B5EF4-FFF2-40B4-BE49-F238E27FC236}">
                  <a16:creationId xmlns:a16="http://schemas.microsoft.com/office/drawing/2014/main" id="{BA2F8F43-41EE-4C8B-9416-701C75FFA340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79" name="7">
              <a:extLst>
                <a:ext uri="{FF2B5EF4-FFF2-40B4-BE49-F238E27FC236}">
                  <a16:creationId xmlns:a16="http://schemas.microsoft.com/office/drawing/2014/main" id="{43AB9489-8A81-4C09-906E-1C402BBD7297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80" name="8" hidden="1">
              <a:extLst>
                <a:ext uri="{FF2B5EF4-FFF2-40B4-BE49-F238E27FC236}">
                  <a16:creationId xmlns:a16="http://schemas.microsoft.com/office/drawing/2014/main" id="{D0247D56-32E8-4BAC-8CD9-0901104D893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81" name="9" hidden="1">
              <a:extLst>
                <a:ext uri="{FF2B5EF4-FFF2-40B4-BE49-F238E27FC236}">
                  <a16:creationId xmlns:a16="http://schemas.microsoft.com/office/drawing/2014/main" id="{0B74DE97-CDFE-4274-9E4F-814ACBBBAEC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82" name="10" hidden="1">
              <a:extLst>
                <a:ext uri="{FF2B5EF4-FFF2-40B4-BE49-F238E27FC236}">
                  <a16:creationId xmlns:a16="http://schemas.microsoft.com/office/drawing/2014/main" id="{B0F0B798-B7BE-402C-8844-E5D1D0189B5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83" name="11" hidden="1">
              <a:extLst>
                <a:ext uri="{FF2B5EF4-FFF2-40B4-BE49-F238E27FC236}">
                  <a16:creationId xmlns:a16="http://schemas.microsoft.com/office/drawing/2014/main" id="{83135E9F-84DE-4EC8-BDC7-5D5DBCF1D12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84" name="12" hidden="1">
              <a:extLst>
                <a:ext uri="{FF2B5EF4-FFF2-40B4-BE49-F238E27FC236}">
                  <a16:creationId xmlns:a16="http://schemas.microsoft.com/office/drawing/2014/main" id="{30FAE9C6-2295-46FA-91CE-600F65E798B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85" name="13" hidden="1">
              <a:extLst>
                <a:ext uri="{FF2B5EF4-FFF2-40B4-BE49-F238E27FC236}">
                  <a16:creationId xmlns:a16="http://schemas.microsoft.com/office/drawing/2014/main" id="{8ECDBB18-BCEC-4825-A223-DA3D2F6769A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86" name="14" hidden="1">
              <a:extLst>
                <a:ext uri="{FF2B5EF4-FFF2-40B4-BE49-F238E27FC236}">
                  <a16:creationId xmlns:a16="http://schemas.microsoft.com/office/drawing/2014/main" id="{118DB50C-75A9-43D8-9001-DD90FC1FF9F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87" name="15" hidden="1">
              <a:extLst>
                <a:ext uri="{FF2B5EF4-FFF2-40B4-BE49-F238E27FC236}">
                  <a16:creationId xmlns:a16="http://schemas.microsoft.com/office/drawing/2014/main" id="{85B0FAEF-AD2D-43C7-BD1B-485B14F4C99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88" name="16" hidden="1">
              <a:extLst>
                <a:ext uri="{FF2B5EF4-FFF2-40B4-BE49-F238E27FC236}">
                  <a16:creationId xmlns:a16="http://schemas.microsoft.com/office/drawing/2014/main" id="{15DDE814-9B01-4234-92EA-6205AD7BC88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89" name="17" hidden="1">
              <a:extLst>
                <a:ext uri="{FF2B5EF4-FFF2-40B4-BE49-F238E27FC236}">
                  <a16:creationId xmlns:a16="http://schemas.microsoft.com/office/drawing/2014/main" id="{7B3D538F-48B3-4FCE-893F-D692A1A5AE3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90" name="18" hidden="1">
              <a:extLst>
                <a:ext uri="{FF2B5EF4-FFF2-40B4-BE49-F238E27FC236}">
                  <a16:creationId xmlns:a16="http://schemas.microsoft.com/office/drawing/2014/main" id="{081335BA-2AFF-42C0-A17F-69F5C395F57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91" name="19" hidden="1">
              <a:extLst>
                <a:ext uri="{FF2B5EF4-FFF2-40B4-BE49-F238E27FC236}">
                  <a16:creationId xmlns:a16="http://schemas.microsoft.com/office/drawing/2014/main" id="{C9BB632B-88BE-464A-B141-B6BA6C441AA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92" name="20" hidden="1">
              <a:extLst>
                <a:ext uri="{FF2B5EF4-FFF2-40B4-BE49-F238E27FC236}">
                  <a16:creationId xmlns:a16="http://schemas.microsoft.com/office/drawing/2014/main" id="{333A9A01-48A4-4A02-8011-A48E5FD9809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93" name="21" hidden="1">
              <a:extLst>
                <a:ext uri="{FF2B5EF4-FFF2-40B4-BE49-F238E27FC236}">
                  <a16:creationId xmlns:a16="http://schemas.microsoft.com/office/drawing/2014/main" id="{7DC20F56-3CC1-41A7-AECF-C2C844C1AA0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94" name="22" hidden="1">
              <a:extLst>
                <a:ext uri="{FF2B5EF4-FFF2-40B4-BE49-F238E27FC236}">
                  <a16:creationId xmlns:a16="http://schemas.microsoft.com/office/drawing/2014/main" id="{57EDEB3D-8FA7-48A7-8942-6C13F20563D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95" name="23" hidden="1">
              <a:extLst>
                <a:ext uri="{FF2B5EF4-FFF2-40B4-BE49-F238E27FC236}">
                  <a16:creationId xmlns:a16="http://schemas.microsoft.com/office/drawing/2014/main" id="{6F0E482D-D3B4-4879-A218-70521D2521B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96" name="24" hidden="1">
              <a:extLst>
                <a:ext uri="{FF2B5EF4-FFF2-40B4-BE49-F238E27FC236}">
                  <a16:creationId xmlns:a16="http://schemas.microsoft.com/office/drawing/2014/main" id="{4921D517-ACD3-404C-BE19-68F03EFF652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97" name="25" hidden="1">
              <a:extLst>
                <a:ext uri="{FF2B5EF4-FFF2-40B4-BE49-F238E27FC236}">
                  <a16:creationId xmlns:a16="http://schemas.microsoft.com/office/drawing/2014/main" id="{B4CA57A6-B9C4-4A76-8F21-6B8386ACAD3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98" name="26" hidden="1">
              <a:extLst>
                <a:ext uri="{FF2B5EF4-FFF2-40B4-BE49-F238E27FC236}">
                  <a16:creationId xmlns:a16="http://schemas.microsoft.com/office/drawing/2014/main" id="{2BAEBFF8-ADC0-4E9C-B4CB-0C2683E6B41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3229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B399867-D7F0-4FB8-B7A8-498ACE9FB85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799062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8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B399867-D7F0-4FB8-B7A8-498ACE9FB8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C63B6A84-0629-4E04-8E20-10AC00253B8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pic>
        <p:nvPicPr>
          <p:cNvPr id="12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061B0F-3583-CB41-942E-0692741DA28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875" y="1372494"/>
            <a:ext cx="5286395" cy="41196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C842E3-01E0-4ADB-AE7B-A69065371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Stata Console – Do-Files</a:t>
            </a:r>
            <a:endParaRPr lang="en-US" dirty="0">
              <a:latin typeface="+mn-lt"/>
            </a:endParaRPr>
          </a:p>
        </p:txBody>
      </p:sp>
      <p:sp>
        <p:nvSpPr>
          <p:cNvPr id="39" name="Content Placeholder 1">
            <a:extLst>
              <a:ext uri="{FF2B5EF4-FFF2-40B4-BE49-F238E27FC236}">
                <a16:creationId xmlns:a16="http://schemas.microsoft.com/office/drawing/2014/main" id="{8A375216-A111-40A1-A67C-86C115CA6AF9}"/>
              </a:ext>
            </a:extLst>
          </p:cNvPr>
          <p:cNvSpPr txBox="1">
            <a:spLocks/>
          </p:cNvSpPr>
          <p:nvPr/>
        </p:nvSpPr>
        <p:spPr>
          <a:xfrm>
            <a:off x="666730" y="1449928"/>
            <a:ext cx="5295037" cy="395814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6731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6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534617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801925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0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1069232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7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133654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1884866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569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0273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975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000" dirty="0">
                <a:latin typeface="Roboto" panose="02000000000000000000" pitchFamily="2" charset="0"/>
              </a:rPr>
              <a:t>Think of it as a set of </a:t>
            </a:r>
            <a:r>
              <a:rPr lang="en-US" sz="2000" i="1" dirty="0">
                <a:latin typeface="Roboto" panose="02000000000000000000" pitchFamily="2" charset="0"/>
              </a:rPr>
              <a:t>instructions</a:t>
            </a:r>
            <a:r>
              <a:rPr lang="en-US" sz="2000" dirty="0">
                <a:latin typeface="Roboto" panose="02000000000000000000" pitchFamily="2" charset="0"/>
              </a:rPr>
              <a:t> for Stata to conduct without manual input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latin typeface="Roboto" panose="02000000000000000000" pitchFamily="2" charset="0"/>
              </a:rPr>
              <a:t>It is a good practice to compile </a:t>
            </a:r>
            <a:r>
              <a:rPr lang="en-US" sz="2000" i="1" dirty="0">
                <a:latin typeface="Roboto" panose="02000000000000000000" pitchFamily="2" charset="0"/>
              </a:rPr>
              <a:t>Do-File</a:t>
            </a:r>
            <a:r>
              <a:rPr lang="en-US" sz="2000" dirty="0">
                <a:latin typeface="Roboto" panose="02000000000000000000" pitchFamily="2" charset="0"/>
              </a:rPr>
              <a:t> since doing so allows others to </a:t>
            </a:r>
            <a:r>
              <a:rPr lang="en-US" sz="2000" b="1" i="1" dirty="0">
                <a:latin typeface="Roboto" panose="02000000000000000000" pitchFamily="2" charset="0"/>
              </a:rPr>
              <a:t>reproduce</a:t>
            </a:r>
            <a:endParaRPr lang="en-US" sz="2000" b="1" dirty="0">
              <a:latin typeface="Roboto" panose="02000000000000000000" pitchFamily="2" charset="0"/>
            </a:endParaRPr>
          </a:p>
          <a:p>
            <a:pPr>
              <a:spcAft>
                <a:spcPts val="1200"/>
              </a:spcAft>
            </a:pPr>
            <a:r>
              <a:rPr lang="en-US" sz="2000" b="1" dirty="0">
                <a:latin typeface="Roboto" panose="02000000000000000000" pitchFamily="2" charset="0"/>
              </a:rPr>
              <a:t>Comment:</a:t>
            </a:r>
          </a:p>
          <a:p>
            <a:pPr lvl="1">
              <a:spcAft>
                <a:spcPts val="1200"/>
              </a:spcAft>
            </a:pPr>
            <a:r>
              <a:rPr lang="en-US" sz="1800" b="1" dirty="0">
                <a:latin typeface="Roboto" panose="02000000000000000000" pitchFamily="2" charset="0"/>
              </a:rPr>
              <a:t>/* [INSERT COMMENT] */</a:t>
            </a:r>
            <a:r>
              <a:rPr lang="en-US" sz="1800" dirty="0">
                <a:latin typeface="Roboto" panose="02000000000000000000" pitchFamily="2" charset="0"/>
              </a:rPr>
              <a:t>: comments a specified section </a:t>
            </a:r>
          </a:p>
          <a:p>
            <a:pPr lvl="1">
              <a:spcAft>
                <a:spcPts val="1200"/>
              </a:spcAft>
            </a:pPr>
            <a:r>
              <a:rPr lang="en-US" sz="1800" b="1" dirty="0">
                <a:latin typeface="Roboto" panose="02000000000000000000" pitchFamily="2" charset="0"/>
              </a:rPr>
              <a:t>*</a:t>
            </a:r>
            <a:r>
              <a:rPr lang="en-US" sz="1800" dirty="0">
                <a:latin typeface="Roboto" panose="02000000000000000000" pitchFamily="2" charset="0"/>
              </a:rPr>
              <a:t>: comments a whole line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latin typeface="Roboto" panose="02000000000000000000" pitchFamily="2" charset="0"/>
              </a:rPr>
              <a:t>Press </a:t>
            </a:r>
            <a:r>
              <a:rPr lang="en-US" sz="2000" b="1" dirty="0">
                <a:latin typeface="Roboto" panose="02000000000000000000" pitchFamily="2" charset="0"/>
              </a:rPr>
              <a:t>boxed icon </a:t>
            </a:r>
            <a:r>
              <a:rPr lang="en-US" sz="2000" dirty="0">
                <a:latin typeface="Roboto" panose="02000000000000000000" pitchFamily="2" charset="0"/>
              </a:rPr>
              <a:t>shown on the screenshot to execute the file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6201CC-E644-4C12-87E1-EA0AAB074F49}"/>
              </a:ext>
            </a:extLst>
          </p:cNvPr>
          <p:cNvSpPr/>
          <p:nvPr/>
        </p:nvSpPr>
        <p:spPr>
          <a:xfrm>
            <a:off x="11167879" y="1440303"/>
            <a:ext cx="340292" cy="238369"/>
          </a:xfrm>
          <a:prstGeom prst="rect">
            <a:avLst/>
          </a:prstGeom>
          <a:noFill/>
          <a:ln w="12700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537801F-7BFA-40C1-A00B-219F28EED233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42" name="on" hidden="1">
              <a:extLst>
                <a:ext uri="{FF2B5EF4-FFF2-40B4-BE49-F238E27FC236}">
                  <a16:creationId xmlns:a16="http://schemas.microsoft.com/office/drawing/2014/main" id="{2CF73628-4558-4E53-9F88-A438ABE694B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3" name="off" hidden="1">
              <a:extLst>
                <a:ext uri="{FF2B5EF4-FFF2-40B4-BE49-F238E27FC236}">
                  <a16:creationId xmlns:a16="http://schemas.microsoft.com/office/drawing/2014/main" id="{CBED1EAD-D26C-4C5C-B59A-D0D6A3BC7C5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4" name="1">
              <a:extLst>
                <a:ext uri="{FF2B5EF4-FFF2-40B4-BE49-F238E27FC236}">
                  <a16:creationId xmlns:a16="http://schemas.microsoft.com/office/drawing/2014/main" id="{29C4150E-6CFE-4492-8604-76B2EA00FFEE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45" name="2">
              <a:extLst>
                <a:ext uri="{FF2B5EF4-FFF2-40B4-BE49-F238E27FC236}">
                  <a16:creationId xmlns:a16="http://schemas.microsoft.com/office/drawing/2014/main" id="{5E9C621B-781A-4BAE-B667-9E208722E294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46" name="3">
              <a:extLst>
                <a:ext uri="{FF2B5EF4-FFF2-40B4-BE49-F238E27FC236}">
                  <a16:creationId xmlns:a16="http://schemas.microsoft.com/office/drawing/2014/main" id="{592F735B-4A26-408C-82D0-1E2AA73BBF1D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7" name="4">
              <a:extLst>
                <a:ext uri="{FF2B5EF4-FFF2-40B4-BE49-F238E27FC236}">
                  <a16:creationId xmlns:a16="http://schemas.microsoft.com/office/drawing/2014/main" id="{B6B11F38-5603-45E5-BDE9-F2A4EAB48841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8" name="5">
              <a:extLst>
                <a:ext uri="{FF2B5EF4-FFF2-40B4-BE49-F238E27FC236}">
                  <a16:creationId xmlns:a16="http://schemas.microsoft.com/office/drawing/2014/main" id="{5B4901DF-B90C-4613-AE51-2561AA22F284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49" name="6">
              <a:extLst>
                <a:ext uri="{FF2B5EF4-FFF2-40B4-BE49-F238E27FC236}">
                  <a16:creationId xmlns:a16="http://schemas.microsoft.com/office/drawing/2014/main" id="{6235954D-A8D7-410D-B42C-F8EE747C075C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50" name="7">
              <a:extLst>
                <a:ext uri="{FF2B5EF4-FFF2-40B4-BE49-F238E27FC236}">
                  <a16:creationId xmlns:a16="http://schemas.microsoft.com/office/drawing/2014/main" id="{F40153EF-0BC9-4F66-BFDA-3E74F78751BC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51" name="8" hidden="1">
              <a:extLst>
                <a:ext uri="{FF2B5EF4-FFF2-40B4-BE49-F238E27FC236}">
                  <a16:creationId xmlns:a16="http://schemas.microsoft.com/office/drawing/2014/main" id="{E651464C-9050-40D1-90A6-D3B77015723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52" name="9" hidden="1">
              <a:extLst>
                <a:ext uri="{FF2B5EF4-FFF2-40B4-BE49-F238E27FC236}">
                  <a16:creationId xmlns:a16="http://schemas.microsoft.com/office/drawing/2014/main" id="{EB4DAFFF-1917-4236-8153-A685FB0E706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53" name="10" hidden="1">
              <a:extLst>
                <a:ext uri="{FF2B5EF4-FFF2-40B4-BE49-F238E27FC236}">
                  <a16:creationId xmlns:a16="http://schemas.microsoft.com/office/drawing/2014/main" id="{5DC91916-C9FE-4F76-A9C1-B30FA5EF6BA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54" name="11" hidden="1">
              <a:extLst>
                <a:ext uri="{FF2B5EF4-FFF2-40B4-BE49-F238E27FC236}">
                  <a16:creationId xmlns:a16="http://schemas.microsoft.com/office/drawing/2014/main" id="{0DCF86F5-4C8B-4E9F-AECD-5EB393E210E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55" name="12" hidden="1">
              <a:extLst>
                <a:ext uri="{FF2B5EF4-FFF2-40B4-BE49-F238E27FC236}">
                  <a16:creationId xmlns:a16="http://schemas.microsoft.com/office/drawing/2014/main" id="{C02BA730-E173-4E8D-9368-4C200E102B5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56" name="13" hidden="1">
              <a:extLst>
                <a:ext uri="{FF2B5EF4-FFF2-40B4-BE49-F238E27FC236}">
                  <a16:creationId xmlns:a16="http://schemas.microsoft.com/office/drawing/2014/main" id="{6BAE999A-8FA9-4F5D-B31C-E549DB713D3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7" name="14" hidden="1">
              <a:extLst>
                <a:ext uri="{FF2B5EF4-FFF2-40B4-BE49-F238E27FC236}">
                  <a16:creationId xmlns:a16="http://schemas.microsoft.com/office/drawing/2014/main" id="{065F15D1-F167-4941-BC3C-50B9739CA69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8" name="15" hidden="1">
              <a:extLst>
                <a:ext uri="{FF2B5EF4-FFF2-40B4-BE49-F238E27FC236}">
                  <a16:creationId xmlns:a16="http://schemas.microsoft.com/office/drawing/2014/main" id="{2C85E1F4-9EF2-44A8-A545-214B88EA2BD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59" name="16" hidden="1">
              <a:extLst>
                <a:ext uri="{FF2B5EF4-FFF2-40B4-BE49-F238E27FC236}">
                  <a16:creationId xmlns:a16="http://schemas.microsoft.com/office/drawing/2014/main" id="{54DC4AC9-E3B0-4695-96CB-41C3FCE728C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60" name="17" hidden="1">
              <a:extLst>
                <a:ext uri="{FF2B5EF4-FFF2-40B4-BE49-F238E27FC236}">
                  <a16:creationId xmlns:a16="http://schemas.microsoft.com/office/drawing/2014/main" id="{24587F95-536E-4CAE-BD27-EEEAAB06A9A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61" name="18" hidden="1">
              <a:extLst>
                <a:ext uri="{FF2B5EF4-FFF2-40B4-BE49-F238E27FC236}">
                  <a16:creationId xmlns:a16="http://schemas.microsoft.com/office/drawing/2014/main" id="{C00AB3E3-9FFB-4B5B-A2F2-A0542F46637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62" name="19" hidden="1">
              <a:extLst>
                <a:ext uri="{FF2B5EF4-FFF2-40B4-BE49-F238E27FC236}">
                  <a16:creationId xmlns:a16="http://schemas.microsoft.com/office/drawing/2014/main" id="{484C1953-F673-4F4C-8587-2B3E83E9B41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63" name="20" hidden="1">
              <a:extLst>
                <a:ext uri="{FF2B5EF4-FFF2-40B4-BE49-F238E27FC236}">
                  <a16:creationId xmlns:a16="http://schemas.microsoft.com/office/drawing/2014/main" id="{7E31FEAA-61B5-4FA8-AE18-36673ABF499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64" name="21" hidden="1">
              <a:extLst>
                <a:ext uri="{FF2B5EF4-FFF2-40B4-BE49-F238E27FC236}">
                  <a16:creationId xmlns:a16="http://schemas.microsoft.com/office/drawing/2014/main" id="{086B7E2C-0821-4C1D-8DCB-5CEAE949B5C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65" name="22" hidden="1">
              <a:extLst>
                <a:ext uri="{FF2B5EF4-FFF2-40B4-BE49-F238E27FC236}">
                  <a16:creationId xmlns:a16="http://schemas.microsoft.com/office/drawing/2014/main" id="{494874E7-5EF6-4675-93A4-AA51B3793EF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66" name="23" hidden="1">
              <a:extLst>
                <a:ext uri="{FF2B5EF4-FFF2-40B4-BE49-F238E27FC236}">
                  <a16:creationId xmlns:a16="http://schemas.microsoft.com/office/drawing/2014/main" id="{2185B261-11B0-4F7B-979A-C3A8A8456A6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7" name="24" hidden="1">
              <a:extLst>
                <a:ext uri="{FF2B5EF4-FFF2-40B4-BE49-F238E27FC236}">
                  <a16:creationId xmlns:a16="http://schemas.microsoft.com/office/drawing/2014/main" id="{C1CD5B9C-E3B5-4E93-82D2-9DDB559A09E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8" name="25" hidden="1">
              <a:extLst>
                <a:ext uri="{FF2B5EF4-FFF2-40B4-BE49-F238E27FC236}">
                  <a16:creationId xmlns:a16="http://schemas.microsoft.com/office/drawing/2014/main" id="{9CE0C93F-5F01-478A-9E9B-D1F413672EC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69" name="26" hidden="1">
              <a:extLst>
                <a:ext uri="{FF2B5EF4-FFF2-40B4-BE49-F238E27FC236}">
                  <a16:creationId xmlns:a16="http://schemas.microsoft.com/office/drawing/2014/main" id="{443EBA39-BBCA-4771-903F-87C78BB1D90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4932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9A013EF7-DA0B-4055-A958-1DC4DCAA4D6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797261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2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9A013EF7-DA0B-4055-A958-1DC4DCAA4D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B6543845-EB23-4CE4-BFA3-46A8A04EEDB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81B020-C689-435A-B4B8-DBFAA0016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Data Import</a:t>
            </a:r>
            <a:endParaRPr lang="en-US" dirty="0">
              <a:latin typeface="+mn-lt"/>
            </a:endParaRPr>
          </a:p>
        </p:txBody>
      </p:sp>
      <p:sp>
        <p:nvSpPr>
          <p:cNvPr id="41" name="Content Placeholder 1">
            <a:extLst>
              <a:ext uri="{FF2B5EF4-FFF2-40B4-BE49-F238E27FC236}">
                <a16:creationId xmlns:a16="http://schemas.microsoft.com/office/drawing/2014/main" id="{CC5719FF-EFF1-4BF9-9104-AF1E41030B65}"/>
              </a:ext>
            </a:extLst>
          </p:cNvPr>
          <p:cNvSpPr txBox="1">
            <a:spLocks/>
          </p:cNvSpPr>
          <p:nvPr/>
        </p:nvSpPr>
        <p:spPr>
          <a:xfrm>
            <a:off x="666730" y="1406153"/>
            <a:ext cx="5295037" cy="404569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26731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6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534617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 marL="801925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20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 marL="1069232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7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 marL="1336541" indent="-267311" algn="l" defTabSz="685406" rtl="0" eaLnBrk="1" latinLnBrk="0" hangingPunct="1">
              <a:spcBef>
                <a:spcPts val="0"/>
              </a:spcBef>
              <a:spcAft>
                <a:spcPts val="450"/>
              </a:spcAft>
              <a:buClrTx/>
              <a:buSzPct val="70000"/>
              <a:buFont typeface="Arial" panose="020B0604020202020204" pitchFamily="34" charset="0"/>
              <a:buChar char="►"/>
              <a:defRPr sz="1400" b="0" i="0" kern="120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 marL="1884866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569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0273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975" indent="-171353" algn="l" defTabSz="685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000" b="1">
                <a:latin typeface="Roboto" panose="02000000000000000000" pitchFamily="2" charset="0"/>
              </a:rPr>
              <a:t>Setting Working Directory</a:t>
            </a:r>
            <a:r>
              <a:rPr lang="en-US" sz="2000">
                <a:latin typeface="Roboto" panose="02000000000000000000" pitchFamily="2" charset="0"/>
              </a:rPr>
              <a:t>: </a:t>
            </a:r>
          </a:p>
          <a:p>
            <a:pPr lvl="1">
              <a:spcAft>
                <a:spcPts val="1200"/>
              </a:spcAft>
            </a:pPr>
            <a:r>
              <a:rPr lang="en-US" sz="1800" i="1">
                <a:latin typeface="Roboto" panose="02000000000000000000" pitchFamily="2" charset="0"/>
              </a:rPr>
              <a:t>“cd” </a:t>
            </a:r>
            <a:r>
              <a:rPr lang="en-US" sz="1800">
                <a:latin typeface="Roboto" panose="02000000000000000000" pitchFamily="2" charset="0"/>
              </a:rPr>
              <a:t>command sets which folder you are going to be working on</a:t>
            </a:r>
          </a:p>
          <a:p>
            <a:pPr lvl="1">
              <a:spcAft>
                <a:spcPts val="1200"/>
              </a:spcAft>
            </a:pPr>
            <a:r>
              <a:rPr lang="en-US" sz="1800">
                <a:latin typeface="Roboto" panose="02000000000000000000" pitchFamily="2" charset="0"/>
              </a:rPr>
              <a:t>Make sure to include data files in the folder</a:t>
            </a:r>
          </a:p>
          <a:p>
            <a:pPr>
              <a:spcAft>
                <a:spcPts val="1200"/>
              </a:spcAft>
            </a:pPr>
            <a:r>
              <a:rPr lang="en-US" sz="2000" b="1">
                <a:latin typeface="Roboto" panose="02000000000000000000" pitchFamily="2" charset="0"/>
              </a:rPr>
              <a:t>Importing Data</a:t>
            </a:r>
            <a:endParaRPr lang="en-US" sz="2000">
              <a:latin typeface="Roboto" panose="02000000000000000000" pitchFamily="2" charset="0"/>
            </a:endParaRPr>
          </a:p>
          <a:p>
            <a:pPr lvl="1">
              <a:spcAft>
                <a:spcPts val="1200"/>
              </a:spcAft>
            </a:pPr>
            <a:r>
              <a:rPr lang="en-US" sz="1800">
                <a:latin typeface="Roboto" panose="02000000000000000000" pitchFamily="2" charset="0"/>
              </a:rPr>
              <a:t>Run </a:t>
            </a:r>
            <a:r>
              <a:rPr lang="en-US" sz="1800" i="1" u="sng">
                <a:latin typeface="Roboto" panose="02000000000000000000" pitchFamily="2" charset="0"/>
              </a:rPr>
              <a:t>import delimited using “filename.csv” </a:t>
            </a:r>
            <a:r>
              <a:rPr lang="en-US" sz="1800">
                <a:latin typeface="Roboto" panose="02000000000000000000" pitchFamily="2" charset="0"/>
              </a:rPr>
              <a:t>command to import data files</a:t>
            </a:r>
          </a:p>
          <a:p>
            <a:pPr lvl="1">
              <a:spcAft>
                <a:spcPts val="1200"/>
              </a:spcAft>
            </a:pPr>
            <a:r>
              <a:rPr lang="en-US" sz="1800">
                <a:latin typeface="Roboto" panose="02000000000000000000" pitchFamily="2" charset="0"/>
              </a:rPr>
              <a:t>You can also import Excel files (and many others) as well as direct URL link!</a:t>
            </a:r>
            <a:endParaRPr lang="en-US" sz="1600">
              <a:latin typeface="Roboto" panose="02000000000000000000" pitchFamily="2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36E2EC7-00BF-4D6D-B19B-C518D2552C6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38" name="on" hidden="1">
              <a:extLst>
                <a:ext uri="{FF2B5EF4-FFF2-40B4-BE49-F238E27FC236}">
                  <a16:creationId xmlns:a16="http://schemas.microsoft.com/office/drawing/2014/main" id="{B3DEA443-110D-4537-9F30-23FAB7BC8E8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39" name="off" hidden="1">
              <a:extLst>
                <a:ext uri="{FF2B5EF4-FFF2-40B4-BE49-F238E27FC236}">
                  <a16:creationId xmlns:a16="http://schemas.microsoft.com/office/drawing/2014/main" id="{2A7A084B-CB6B-441A-A50F-6EA67FA8BE5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0" name="1">
              <a:extLst>
                <a:ext uri="{FF2B5EF4-FFF2-40B4-BE49-F238E27FC236}">
                  <a16:creationId xmlns:a16="http://schemas.microsoft.com/office/drawing/2014/main" id="{DA556377-1A40-44D8-A178-79BF987E3AD4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42" name="2">
              <a:extLst>
                <a:ext uri="{FF2B5EF4-FFF2-40B4-BE49-F238E27FC236}">
                  <a16:creationId xmlns:a16="http://schemas.microsoft.com/office/drawing/2014/main" id="{4852F2FA-AA1F-4F3B-922C-7035EEB87E5A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43" name="3">
              <a:extLst>
                <a:ext uri="{FF2B5EF4-FFF2-40B4-BE49-F238E27FC236}">
                  <a16:creationId xmlns:a16="http://schemas.microsoft.com/office/drawing/2014/main" id="{1A643E43-64BB-4F75-8521-5EC3F8713CC0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4" name="4">
              <a:extLst>
                <a:ext uri="{FF2B5EF4-FFF2-40B4-BE49-F238E27FC236}">
                  <a16:creationId xmlns:a16="http://schemas.microsoft.com/office/drawing/2014/main" id="{741C9D4A-A44F-4D6F-B4A1-B84AB87AACAB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5" name="5">
              <a:extLst>
                <a:ext uri="{FF2B5EF4-FFF2-40B4-BE49-F238E27FC236}">
                  <a16:creationId xmlns:a16="http://schemas.microsoft.com/office/drawing/2014/main" id="{F8870B1E-06A9-4B37-A2C2-E1A91C538E0A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46" name="6">
              <a:extLst>
                <a:ext uri="{FF2B5EF4-FFF2-40B4-BE49-F238E27FC236}">
                  <a16:creationId xmlns:a16="http://schemas.microsoft.com/office/drawing/2014/main" id="{8D27B27C-96A9-4EE4-8A7B-343E8047CDEF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47" name="7">
              <a:extLst>
                <a:ext uri="{FF2B5EF4-FFF2-40B4-BE49-F238E27FC236}">
                  <a16:creationId xmlns:a16="http://schemas.microsoft.com/office/drawing/2014/main" id="{E4CDD8CC-C8D8-4366-A29F-86E35EDE2D3C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48" name="8" hidden="1">
              <a:extLst>
                <a:ext uri="{FF2B5EF4-FFF2-40B4-BE49-F238E27FC236}">
                  <a16:creationId xmlns:a16="http://schemas.microsoft.com/office/drawing/2014/main" id="{92E557CB-BBE9-4D82-89E1-A8E91389A69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49" name="9" hidden="1">
              <a:extLst>
                <a:ext uri="{FF2B5EF4-FFF2-40B4-BE49-F238E27FC236}">
                  <a16:creationId xmlns:a16="http://schemas.microsoft.com/office/drawing/2014/main" id="{5B3524A7-46A4-4D37-B5B7-A4446D23BC9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50" name="10" hidden="1">
              <a:extLst>
                <a:ext uri="{FF2B5EF4-FFF2-40B4-BE49-F238E27FC236}">
                  <a16:creationId xmlns:a16="http://schemas.microsoft.com/office/drawing/2014/main" id="{9E86E51F-C203-41E6-92BA-28A2D97DA6F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51" name="11" hidden="1">
              <a:extLst>
                <a:ext uri="{FF2B5EF4-FFF2-40B4-BE49-F238E27FC236}">
                  <a16:creationId xmlns:a16="http://schemas.microsoft.com/office/drawing/2014/main" id="{F72CC797-AB1E-4F1B-8769-4B60739550E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52" name="12" hidden="1">
              <a:extLst>
                <a:ext uri="{FF2B5EF4-FFF2-40B4-BE49-F238E27FC236}">
                  <a16:creationId xmlns:a16="http://schemas.microsoft.com/office/drawing/2014/main" id="{CC2C5173-B41E-4548-879C-2B8D7695C53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53" name="13" hidden="1">
              <a:extLst>
                <a:ext uri="{FF2B5EF4-FFF2-40B4-BE49-F238E27FC236}">
                  <a16:creationId xmlns:a16="http://schemas.microsoft.com/office/drawing/2014/main" id="{AB30744D-F982-440B-B098-9843E94206E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4" name="14" hidden="1">
              <a:extLst>
                <a:ext uri="{FF2B5EF4-FFF2-40B4-BE49-F238E27FC236}">
                  <a16:creationId xmlns:a16="http://schemas.microsoft.com/office/drawing/2014/main" id="{AE7FE46B-F82F-46CD-9CB2-FA8B464F27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5" name="15" hidden="1">
              <a:extLst>
                <a:ext uri="{FF2B5EF4-FFF2-40B4-BE49-F238E27FC236}">
                  <a16:creationId xmlns:a16="http://schemas.microsoft.com/office/drawing/2014/main" id="{C06FEB2A-1024-4E91-A76F-C6E8AC35981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56" name="16" hidden="1">
              <a:extLst>
                <a:ext uri="{FF2B5EF4-FFF2-40B4-BE49-F238E27FC236}">
                  <a16:creationId xmlns:a16="http://schemas.microsoft.com/office/drawing/2014/main" id="{5E082F6A-4623-43D7-9214-984D42812ED7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57" name="17" hidden="1">
              <a:extLst>
                <a:ext uri="{FF2B5EF4-FFF2-40B4-BE49-F238E27FC236}">
                  <a16:creationId xmlns:a16="http://schemas.microsoft.com/office/drawing/2014/main" id="{F7E55BFF-3887-4D5F-BA44-28F4F847D95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58" name="18" hidden="1">
              <a:extLst>
                <a:ext uri="{FF2B5EF4-FFF2-40B4-BE49-F238E27FC236}">
                  <a16:creationId xmlns:a16="http://schemas.microsoft.com/office/drawing/2014/main" id="{71E03460-D1F3-4A32-A75D-BABA6E4644C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59" name="19" hidden="1">
              <a:extLst>
                <a:ext uri="{FF2B5EF4-FFF2-40B4-BE49-F238E27FC236}">
                  <a16:creationId xmlns:a16="http://schemas.microsoft.com/office/drawing/2014/main" id="{FDCBBF9E-E667-4D15-BE27-E2FB5661B7E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60" name="20" hidden="1">
              <a:extLst>
                <a:ext uri="{FF2B5EF4-FFF2-40B4-BE49-F238E27FC236}">
                  <a16:creationId xmlns:a16="http://schemas.microsoft.com/office/drawing/2014/main" id="{7CC9297D-E9E0-4A86-A4BA-3097C2A370A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61" name="21" hidden="1">
              <a:extLst>
                <a:ext uri="{FF2B5EF4-FFF2-40B4-BE49-F238E27FC236}">
                  <a16:creationId xmlns:a16="http://schemas.microsoft.com/office/drawing/2014/main" id="{8DC69071-B1F5-46BC-90E2-584FE0115BC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62" name="22" hidden="1">
              <a:extLst>
                <a:ext uri="{FF2B5EF4-FFF2-40B4-BE49-F238E27FC236}">
                  <a16:creationId xmlns:a16="http://schemas.microsoft.com/office/drawing/2014/main" id="{F375DF3A-76BA-44D0-81CE-CBF301B3135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63" name="23" hidden="1">
              <a:extLst>
                <a:ext uri="{FF2B5EF4-FFF2-40B4-BE49-F238E27FC236}">
                  <a16:creationId xmlns:a16="http://schemas.microsoft.com/office/drawing/2014/main" id="{6638F8FC-96E4-4DD5-8222-8AAB9E3D85E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4" name="24" hidden="1">
              <a:extLst>
                <a:ext uri="{FF2B5EF4-FFF2-40B4-BE49-F238E27FC236}">
                  <a16:creationId xmlns:a16="http://schemas.microsoft.com/office/drawing/2014/main" id="{E5503178-4389-4E08-A2D4-739867E3674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5" name="25" hidden="1">
              <a:extLst>
                <a:ext uri="{FF2B5EF4-FFF2-40B4-BE49-F238E27FC236}">
                  <a16:creationId xmlns:a16="http://schemas.microsoft.com/office/drawing/2014/main" id="{7A1FAFA9-AAAB-4CFC-9482-03D0540782C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66" name="26" hidden="1">
              <a:extLst>
                <a:ext uri="{FF2B5EF4-FFF2-40B4-BE49-F238E27FC236}">
                  <a16:creationId xmlns:a16="http://schemas.microsoft.com/office/drawing/2014/main" id="{117DD47D-14C2-4C56-BCD0-412DEEF536E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  <p:pic>
        <p:nvPicPr>
          <p:cNvPr id="68" name="Picture 6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BD6AE47-B918-4348-B890-FF7CF09106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875" y="1372494"/>
            <a:ext cx="5286395" cy="4119619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9D85999C-BECC-CB4E-A279-C91456565B0A}"/>
              </a:ext>
            </a:extLst>
          </p:cNvPr>
          <p:cNvSpPr/>
          <p:nvPr/>
        </p:nvSpPr>
        <p:spPr>
          <a:xfrm>
            <a:off x="11167879" y="1440303"/>
            <a:ext cx="340292" cy="238369"/>
          </a:xfrm>
          <a:prstGeom prst="rect">
            <a:avLst/>
          </a:prstGeom>
          <a:noFill/>
          <a:ln w="12700">
            <a:solidFill>
              <a:srgbClr val="900A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503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1EFB205-2C34-4469-AB5E-5214056CFF7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506976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6" name="think-cell Slide" r:id="rId7" imgW="359" imgH="355" progId="TCLayout.ActiveDocument.1">
                  <p:embed/>
                </p:oleObj>
              </mc:Choice>
              <mc:Fallback>
                <p:oleObj name="think-cell Slide" r:id="rId7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A1EFB205-2C34-4469-AB5E-5214056CFF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FB3259CF-217C-4353-A469-39BACE34C8E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3620A916-E870-4461-9199-44FF72A1A70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76691" y="2052977"/>
            <a:ext cx="5305711" cy="3895043"/>
          </a:xfrm>
        </p:spPr>
        <p:txBody>
          <a:bodyPr anchor="ctr"/>
          <a:lstStyle/>
          <a:p>
            <a:pPr>
              <a:spcAft>
                <a:spcPts val="1200"/>
              </a:spcAft>
            </a:pPr>
            <a:r>
              <a:rPr lang="en-US" sz="2000" dirty="0">
                <a:latin typeface="Roboto" panose="02000000000000000000" pitchFamily="2" charset="0"/>
              </a:rPr>
              <a:t>Data: Sampled 2016 Presidential Election Data by Counties </a:t>
            </a:r>
            <a:endParaRPr lang="en-US" sz="2000" b="1" i="1" dirty="0">
              <a:latin typeface="Roboto" panose="02000000000000000000" pitchFamily="2" charset="0"/>
            </a:endParaRPr>
          </a:p>
          <a:p>
            <a:pPr>
              <a:spcAft>
                <a:spcPts val="1200"/>
              </a:spcAft>
            </a:pPr>
            <a:r>
              <a:rPr lang="en-US" sz="2000" b="1" i="1" dirty="0">
                <a:latin typeface="Roboto" panose="02000000000000000000" pitchFamily="2" charset="0"/>
              </a:rPr>
              <a:t>describe </a:t>
            </a:r>
            <a:r>
              <a:rPr lang="en-US" sz="2000" b="1" dirty="0">
                <a:latin typeface="Roboto" panose="02000000000000000000" pitchFamily="2" charset="0"/>
              </a:rPr>
              <a:t>function can be used see a more detailed information of the imported data:</a:t>
            </a:r>
          </a:p>
          <a:p>
            <a:pPr lvl="1">
              <a:spcAft>
                <a:spcPts val="1200"/>
              </a:spcAft>
            </a:pPr>
            <a:r>
              <a:rPr lang="en-US" sz="1800" dirty="0">
                <a:latin typeface="Roboto" panose="02000000000000000000" pitchFamily="2" charset="0"/>
              </a:rPr>
              <a:t>Observations, Variables</a:t>
            </a:r>
          </a:p>
          <a:p>
            <a:pPr lvl="1">
              <a:spcAft>
                <a:spcPts val="1200"/>
              </a:spcAft>
            </a:pPr>
            <a:r>
              <a:rPr lang="en-US" sz="1800" dirty="0">
                <a:latin typeface="Roboto" panose="02000000000000000000" pitchFamily="2" charset="0"/>
              </a:rPr>
              <a:t>Variable Name, Storage Type (e.g., long, float), Display format, value label, variable label</a:t>
            </a:r>
          </a:p>
          <a:p>
            <a:pPr lvl="1">
              <a:spcAft>
                <a:spcPts val="1200"/>
              </a:spcAft>
            </a:pPr>
            <a:r>
              <a:rPr lang="en-US" sz="1800" dirty="0">
                <a:latin typeface="Roboto" panose="02000000000000000000" pitchFamily="2" charset="0"/>
              </a:rPr>
              <a:t>On Stata, you can label values and variables, which are helpful references</a:t>
            </a:r>
            <a:br>
              <a:rPr lang="en-US" sz="1800" dirty="0">
                <a:latin typeface="Roboto" panose="02000000000000000000" pitchFamily="2" charset="0"/>
              </a:rPr>
            </a:br>
            <a:r>
              <a:rPr lang="en-US" sz="1800" dirty="0">
                <a:latin typeface="Roboto" panose="02000000000000000000" pitchFamily="2" charset="0"/>
              </a:rPr>
              <a:t>(we will look at these functions during the Hands-on Exercise)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C8F8E1E-EE47-4F7F-B059-A9D54180CB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indent="0"/>
            <a:r>
              <a:rPr lang="en-US" sz="2100">
                <a:latin typeface="+mn-lt"/>
              </a:rPr>
              <a:t>Whenever you use </a:t>
            </a:r>
            <a:r>
              <a:rPr lang="en-US" sz="2100" i="1">
                <a:latin typeface="+mn-lt"/>
              </a:rPr>
              <a:t>import</a:t>
            </a:r>
            <a:r>
              <a:rPr lang="en-US" sz="2100">
                <a:latin typeface="+mn-lt"/>
              </a:rPr>
              <a:t> function, it outputs a message that indicates the numbers of variables and observations in the dataset. For more details, use </a:t>
            </a:r>
            <a:r>
              <a:rPr lang="en-US" sz="2100" i="1">
                <a:latin typeface="+mn-lt"/>
              </a:rPr>
              <a:t>describe</a:t>
            </a:r>
            <a:endParaRPr lang="en-US" sz="210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F5E330-73CB-4527-962F-60CC4E682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 Light"/>
              </a:rPr>
              <a:t>Define data</a:t>
            </a:r>
            <a:endParaRPr lang="en-US" dirty="0">
              <a:latin typeface="+mn-lt"/>
            </a:endParaRPr>
          </a:p>
        </p:txBody>
      </p:sp>
      <p:pic>
        <p:nvPicPr>
          <p:cNvPr id="6" name="Content Placeholder 33" descr="Table&#10;&#10;Description automatically generated">
            <a:extLst>
              <a:ext uri="{FF2B5EF4-FFF2-40B4-BE49-F238E27FC236}">
                <a16:creationId xmlns:a16="http://schemas.microsoft.com/office/drawing/2014/main" id="{EFCB8421-6A1D-49C8-B8D3-679490B3E4E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75" r="5460" b="62362"/>
          <a:stretch/>
        </p:blipFill>
        <p:spPr>
          <a:xfrm>
            <a:off x="758791" y="2175553"/>
            <a:ext cx="5156519" cy="3649893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B99AA8FD-F2E1-4E6A-9584-120B4C13F938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232900" y="304800"/>
            <a:ext cx="2374900" cy="279400"/>
            <a:chOff x="6096000" y="3429000"/>
            <a:chExt cx="2374900" cy="279400"/>
          </a:xfrm>
        </p:grpSpPr>
        <p:sp>
          <p:nvSpPr>
            <p:cNvPr id="43" name="on" hidden="1">
              <a:extLst>
                <a:ext uri="{FF2B5EF4-FFF2-40B4-BE49-F238E27FC236}">
                  <a16:creationId xmlns:a16="http://schemas.microsoft.com/office/drawing/2014/main" id="{9AABCF41-B1D1-4615-B981-EC18E40CA7A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4" name="off" hidden="1">
              <a:extLst>
                <a:ext uri="{FF2B5EF4-FFF2-40B4-BE49-F238E27FC236}">
                  <a16:creationId xmlns:a16="http://schemas.microsoft.com/office/drawing/2014/main" id="{259A5AFE-71EB-4060-AFFC-301413D2C87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900A2F"/>
                </a:solidFill>
              </a:endParaRPr>
            </a:p>
          </p:txBody>
        </p:sp>
        <p:sp>
          <p:nvSpPr>
            <p:cNvPr id="45" name="1">
              <a:extLst>
                <a:ext uri="{FF2B5EF4-FFF2-40B4-BE49-F238E27FC236}">
                  <a16:creationId xmlns:a16="http://schemas.microsoft.com/office/drawing/2014/main" id="{AF347A48-B1F7-465C-AD55-2F0DC182BB63}"/>
                </a:ext>
              </a:extLst>
            </p:cNvPr>
            <p:cNvSpPr/>
            <p:nvPr/>
          </p:nvSpPr>
          <p:spPr>
            <a:xfrm>
              <a:off x="6096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</a:t>
              </a:r>
            </a:p>
          </p:txBody>
        </p:sp>
        <p:sp>
          <p:nvSpPr>
            <p:cNvPr id="46" name="2">
              <a:extLst>
                <a:ext uri="{FF2B5EF4-FFF2-40B4-BE49-F238E27FC236}">
                  <a16:creationId xmlns:a16="http://schemas.microsoft.com/office/drawing/2014/main" id="{93F7FC3E-3868-4182-A30A-B935845604B6}"/>
                </a:ext>
              </a:extLst>
            </p:cNvPr>
            <p:cNvSpPr/>
            <p:nvPr/>
          </p:nvSpPr>
          <p:spPr>
            <a:xfrm>
              <a:off x="6445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</a:t>
              </a:r>
            </a:p>
          </p:txBody>
        </p:sp>
        <p:sp>
          <p:nvSpPr>
            <p:cNvPr id="47" name="3">
              <a:extLst>
                <a:ext uri="{FF2B5EF4-FFF2-40B4-BE49-F238E27FC236}">
                  <a16:creationId xmlns:a16="http://schemas.microsoft.com/office/drawing/2014/main" id="{F0D15E3D-F8D4-4FB6-86E6-9042E10B5035}"/>
                </a:ext>
              </a:extLst>
            </p:cNvPr>
            <p:cNvSpPr/>
            <p:nvPr/>
          </p:nvSpPr>
          <p:spPr>
            <a:xfrm>
              <a:off x="6794500" y="3429000"/>
              <a:ext cx="279400" cy="279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3</a:t>
              </a:r>
            </a:p>
          </p:txBody>
        </p:sp>
        <p:sp>
          <p:nvSpPr>
            <p:cNvPr id="48" name="4">
              <a:extLst>
                <a:ext uri="{FF2B5EF4-FFF2-40B4-BE49-F238E27FC236}">
                  <a16:creationId xmlns:a16="http://schemas.microsoft.com/office/drawing/2014/main" id="{411907EE-B64D-4C74-A7D9-1CE73A5C3AF3}"/>
                </a:ext>
              </a:extLst>
            </p:cNvPr>
            <p:cNvSpPr/>
            <p:nvPr/>
          </p:nvSpPr>
          <p:spPr>
            <a:xfrm>
              <a:off x="71437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4</a:t>
              </a:r>
            </a:p>
          </p:txBody>
        </p:sp>
        <p:sp>
          <p:nvSpPr>
            <p:cNvPr id="49" name="5">
              <a:extLst>
                <a:ext uri="{FF2B5EF4-FFF2-40B4-BE49-F238E27FC236}">
                  <a16:creationId xmlns:a16="http://schemas.microsoft.com/office/drawing/2014/main" id="{9C6169E1-F9DE-42B7-9564-B7B20D8E9C3B}"/>
                </a:ext>
              </a:extLst>
            </p:cNvPr>
            <p:cNvSpPr/>
            <p:nvPr/>
          </p:nvSpPr>
          <p:spPr>
            <a:xfrm>
              <a:off x="74930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5</a:t>
              </a:r>
            </a:p>
          </p:txBody>
        </p:sp>
        <p:sp>
          <p:nvSpPr>
            <p:cNvPr id="50" name="6">
              <a:extLst>
                <a:ext uri="{FF2B5EF4-FFF2-40B4-BE49-F238E27FC236}">
                  <a16:creationId xmlns:a16="http://schemas.microsoft.com/office/drawing/2014/main" id="{6A790F30-BC23-4636-949B-C2ED6558114D}"/>
                </a:ext>
              </a:extLst>
            </p:cNvPr>
            <p:cNvSpPr/>
            <p:nvPr/>
          </p:nvSpPr>
          <p:spPr>
            <a:xfrm>
              <a:off x="784225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6</a:t>
              </a:r>
            </a:p>
          </p:txBody>
        </p:sp>
        <p:sp>
          <p:nvSpPr>
            <p:cNvPr id="51" name="7">
              <a:extLst>
                <a:ext uri="{FF2B5EF4-FFF2-40B4-BE49-F238E27FC236}">
                  <a16:creationId xmlns:a16="http://schemas.microsoft.com/office/drawing/2014/main" id="{6B3996BF-AD6F-4B38-A4BA-E993E2F18605}"/>
                </a:ext>
              </a:extLst>
            </p:cNvPr>
            <p:cNvSpPr/>
            <p:nvPr/>
          </p:nvSpPr>
          <p:spPr>
            <a:xfrm>
              <a:off x="8191500" y="3429000"/>
              <a:ext cx="279400" cy="27940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7</a:t>
              </a:r>
            </a:p>
          </p:txBody>
        </p:sp>
        <p:sp>
          <p:nvSpPr>
            <p:cNvPr id="52" name="8" hidden="1">
              <a:extLst>
                <a:ext uri="{FF2B5EF4-FFF2-40B4-BE49-F238E27FC236}">
                  <a16:creationId xmlns:a16="http://schemas.microsoft.com/office/drawing/2014/main" id="{A7D34C96-4B48-49DF-8B7E-1CBF4BCB9D40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8</a:t>
              </a:r>
            </a:p>
          </p:txBody>
        </p:sp>
        <p:sp>
          <p:nvSpPr>
            <p:cNvPr id="53" name="9" hidden="1">
              <a:extLst>
                <a:ext uri="{FF2B5EF4-FFF2-40B4-BE49-F238E27FC236}">
                  <a16:creationId xmlns:a16="http://schemas.microsoft.com/office/drawing/2014/main" id="{30D491D5-30EC-4825-B508-A05D81578BE3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9</a:t>
              </a:r>
            </a:p>
          </p:txBody>
        </p:sp>
        <p:sp>
          <p:nvSpPr>
            <p:cNvPr id="54" name="10" hidden="1">
              <a:extLst>
                <a:ext uri="{FF2B5EF4-FFF2-40B4-BE49-F238E27FC236}">
                  <a16:creationId xmlns:a16="http://schemas.microsoft.com/office/drawing/2014/main" id="{F6A355B5-E7A3-4D9E-ADA9-C74267B39512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10</a:t>
              </a:r>
            </a:p>
          </p:txBody>
        </p:sp>
        <p:sp>
          <p:nvSpPr>
            <p:cNvPr id="55" name="11" hidden="1">
              <a:extLst>
                <a:ext uri="{FF2B5EF4-FFF2-40B4-BE49-F238E27FC236}">
                  <a16:creationId xmlns:a16="http://schemas.microsoft.com/office/drawing/2014/main" id="{929FABC6-CE23-48C6-A80F-9AAF553BC13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11</a:t>
              </a:r>
            </a:p>
          </p:txBody>
        </p:sp>
        <p:sp>
          <p:nvSpPr>
            <p:cNvPr id="56" name="12" hidden="1">
              <a:extLst>
                <a:ext uri="{FF2B5EF4-FFF2-40B4-BE49-F238E27FC236}">
                  <a16:creationId xmlns:a16="http://schemas.microsoft.com/office/drawing/2014/main" id="{3B4FAB55-C682-4224-98E7-CD725A4C76C9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12</a:t>
              </a:r>
            </a:p>
          </p:txBody>
        </p:sp>
        <p:sp>
          <p:nvSpPr>
            <p:cNvPr id="57" name="13" hidden="1">
              <a:extLst>
                <a:ext uri="{FF2B5EF4-FFF2-40B4-BE49-F238E27FC236}">
                  <a16:creationId xmlns:a16="http://schemas.microsoft.com/office/drawing/2014/main" id="{DE0C6E63-6708-46D7-BC43-280ADE2BB63D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13</a:t>
              </a:r>
            </a:p>
          </p:txBody>
        </p:sp>
        <p:sp>
          <p:nvSpPr>
            <p:cNvPr id="58" name="14" hidden="1">
              <a:extLst>
                <a:ext uri="{FF2B5EF4-FFF2-40B4-BE49-F238E27FC236}">
                  <a16:creationId xmlns:a16="http://schemas.microsoft.com/office/drawing/2014/main" id="{67310ACD-522A-42D6-BE79-52AD8D0E424B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14</a:t>
              </a:r>
            </a:p>
          </p:txBody>
        </p:sp>
        <p:sp>
          <p:nvSpPr>
            <p:cNvPr id="59" name="15" hidden="1">
              <a:extLst>
                <a:ext uri="{FF2B5EF4-FFF2-40B4-BE49-F238E27FC236}">
                  <a16:creationId xmlns:a16="http://schemas.microsoft.com/office/drawing/2014/main" id="{F9B83B8F-D667-4207-8816-C11DDAEF1C7F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15</a:t>
              </a:r>
            </a:p>
          </p:txBody>
        </p:sp>
        <p:sp>
          <p:nvSpPr>
            <p:cNvPr id="60" name="16" hidden="1">
              <a:extLst>
                <a:ext uri="{FF2B5EF4-FFF2-40B4-BE49-F238E27FC236}">
                  <a16:creationId xmlns:a16="http://schemas.microsoft.com/office/drawing/2014/main" id="{283B645D-8AAB-40FE-992D-B9F30A0B012A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16</a:t>
              </a:r>
            </a:p>
          </p:txBody>
        </p:sp>
        <p:sp>
          <p:nvSpPr>
            <p:cNvPr id="61" name="17" hidden="1">
              <a:extLst>
                <a:ext uri="{FF2B5EF4-FFF2-40B4-BE49-F238E27FC236}">
                  <a16:creationId xmlns:a16="http://schemas.microsoft.com/office/drawing/2014/main" id="{B4292D36-2FDE-4D4D-A3D2-DF36BAD37F7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17</a:t>
              </a:r>
            </a:p>
          </p:txBody>
        </p:sp>
        <p:sp>
          <p:nvSpPr>
            <p:cNvPr id="62" name="18" hidden="1">
              <a:extLst>
                <a:ext uri="{FF2B5EF4-FFF2-40B4-BE49-F238E27FC236}">
                  <a16:creationId xmlns:a16="http://schemas.microsoft.com/office/drawing/2014/main" id="{44A97E41-93DC-4617-B470-F86FFA75118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18</a:t>
              </a:r>
            </a:p>
          </p:txBody>
        </p:sp>
        <p:sp>
          <p:nvSpPr>
            <p:cNvPr id="63" name="19" hidden="1">
              <a:extLst>
                <a:ext uri="{FF2B5EF4-FFF2-40B4-BE49-F238E27FC236}">
                  <a16:creationId xmlns:a16="http://schemas.microsoft.com/office/drawing/2014/main" id="{76E11DB7-3429-4466-B894-A0378A7748C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19</a:t>
              </a:r>
            </a:p>
          </p:txBody>
        </p:sp>
        <p:sp>
          <p:nvSpPr>
            <p:cNvPr id="64" name="20" hidden="1">
              <a:extLst>
                <a:ext uri="{FF2B5EF4-FFF2-40B4-BE49-F238E27FC236}">
                  <a16:creationId xmlns:a16="http://schemas.microsoft.com/office/drawing/2014/main" id="{FB2EC31B-754C-4235-9E2E-8F10C3BDAB56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20</a:t>
              </a:r>
            </a:p>
          </p:txBody>
        </p:sp>
        <p:sp>
          <p:nvSpPr>
            <p:cNvPr id="65" name="21" hidden="1">
              <a:extLst>
                <a:ext uri="{FF2B5EF4-FFF2-40B4-BE49-F238E27FC236}">
                  <a16:creationId xmlns:a16="http://schemas.microsoft.com/office/drawing/2014/main" id="{4556919D-4EB4-4D64-9EC8-430B2F0AF914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21</a:t>
              </a:r>
            </a:p>
          </p:txBody>
        </p:sp>
        <p:sp>
          <p:nvSpPr>
            <p:cNvPr id="66" name="22" hidden="1">
              <a:extLst>
                <a:ext uri="{FF2B5EF4-FFF2-40B4-BE49-F238E27FC236}">
                  <a16:creationId xmlns:a16="http://schemas.microsoft.com/office/drawing/2014/main" id="{B5D7FCAC-3A50-4087-92DC-C071AC835BA1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22</a:t>
              </a:r>
            </a:p>
          </p:txBody>
        </p:sp>
        <p:sp>
          <p:nvSpPr>
            <p:cNvPr id="67" name="23" hidden="1">
              <a:extLst>
                <a:ext uri="{FF2B5EF4-FFF2-40B4-BE49-F238E27FC236}">
                  <a16:creationId xmlns:a16="http://schemas.microsoft.com/office/drawing/2014/main" id="{12A3084E-BB1A-46B0-8881-F9775142F7EE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23</a:t>
              </a:r>
            </a:p>
          </p:txBody>
        </p:sp>
        <p:sp>
          <p:nvSpPr>
            <p:cNvPr id="68" name="24" hidden="1">
              <a:extLst>
                <a:ext uri="{FF2B5EF4-FFF2-40B4-BE49-F238E27FC236}">
                  <a16:creationId xmlns:a16="http://schemas.microsoft.com/office/drawing/2014/main" id="{DB54B7EE-F4A9-4006-B127-161147B78C18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24</a:t>
              </a:r>
            </a:p>
          </p:txBody>
        </p:sp>
        <p:sp>
          <p:nvSpPr>
            <p:cNvPr id="69" name="25" hidden="1">
              <a:extLst>
                <a:ext uri="{FF2B5EF4-FFF2-40B4-BE49-F238E27FC236}">
                  <a16:creationId xmlns:a16="http://schemas.microsoft.com/office/drawing/2014/main" id="{8097E01F-99DA-4728-864F-9674708F541C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25</a:t>
              </a:r>
            </a:p>
          </p:txBody>
        </p:sp>
        <p:sp>
          <p:nvSpPr>
            <p:cNvPr id="70" name="26" hidden="1">
              <a:extLst>
                <a:ext uri="{FF2B5EF4-FFF2-40B4-BE49-F238E27FC236}">
                  <a16:creationId xmlns:a16="http://schemas.microsoft.com/office/drawing/2014/main" id="{37DF285D-1C64-4D9B-A4F5-562A0F9C34F5}"/>
                </a:ext>
              </a:extLst>
            </p:cNvPr>
            <p:cNvSpPr/>
            <p:nvPr/>
          </p:nvSpPr>
          <p:spPr>
            <a:xfrm>
              <a:off x="6096000" y="3429000"/>
              <a:ext cx="0" cy="0"/>
            </a:xfrm>
            <a:prstGeom prst="rect">
              <a:avLst/>
            </a:prstGeom>
            <a:solidFill>
              <a:srgbClr val="DDDDDD"/>
            </a:solidFill>
            <a:ln w="952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accent1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>
                  <a:solidFill>
                    <a:srgbClr val="900A2F"/>
                  </a:solidFill>
                </a:rPr>
                <a:t>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685446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AGENDAWIZARD" val="&lt;ee4p&gt;&lt;layouts&gt;&lt;layout name=&quot;Box 2&quot; id=&quot;1_4&quot;&gt;&lt;standard&gt;&lt;textframe horizontalAnchor=&quot;1&quot; marginBottom=&quot;6&quot; marginLeft=&quot;0&quot; marginRight=&quot;0&quot; marginTop=&quot;6&quot; orientation=&quot;1&quot; verticalAnchor=&quot;1&quot; /&gt;&lt;font name=&quot;Arial&quot; bold=&quot;0&quot; italic=&quot;0&quot; color=&quot;#000000&quot; /&gt;&lt;paragraphformat firstLineIndent=&quot;0&quot; leftIndent=&quot;0&quot; rightIndent=&quot;0&quot; lineRuleBefore=&quot;&quot; lineRuleWithin=&quot;&quot; lineRuleAfter=&quot;&quot; spaceBefore=&quot;&quot; spaceWithin=&quot;&quot; spaceAfter=&quot;&quot; /&gt;&lt;fill visible=&quot;0&quot; /&gt;&lt;line visible=&quot;0&quot; /&gt;&lt;bulletformat visible=&quot;0&quot; /&gt;&lt;/standard&gt;&lt;agenda name=&quot;New Agenda&quot; title=&quot;Agenda&quot; subtitle=&quot;&quot; sizingModeId=&quot;2&quot; fontSize=&quot;16&quot; fontSizeAuto=&quot;1&quot; startTime=&quot;540&quot; timeFormatId=&quot;1&quot; startItemNo=&quot;1&quot; createSingleAgendaSlide=&quot;1&quot; createSeparatingSlides=&quot;1&quot; createBackupSlide=&quot;1&quot; /&gt;&lt;columns&gt;&lt;column field=&quot;itemno&quot; label=&quot;No.&quot; checked=&quot;1&quot; leftSpacing=&quot;0&quot; rightSpacing=&quot;0&quot; dock=&quot;1&quot; fixedWidth=&quot;31.50472&quot; /&gt;&lt;column field=&quot;topic&quot; label=&quot;Topic&quot; leftSpacing=&quot;5&quot; rightDistribute=&quot;1&quot; dock=&quot;1&quot; /&gt;&lt;column field=&quot;responsible&quot; label=&quot;Responsible&quot; visible=&quot;1&quot; checked=&quot;1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1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position left=&quot;31.125&quot; top=&quot;133.875&quot; width=&quot;657.75&quot; height=&quot;328.875&quot; /&gt;&lt;settings allowedSizingModeIds=&quot;1|2&quot; allowedFontSizes=&quot;8|9|10|10.5|11|12|14|16|18&quot; allowedTimeFormatIds=&quot;1|2|3&quot; slideLayout=&quot;11&quot; customLayoutName=&quot;Nur Titel|Title Only&quot; customLayoutIndex=&quot;&quot; showBreak=&quot;1&quot; singleAgendaSlideSelected=&quot;0&quot; backupSlideTitle=&quot;Backup: %agendaName%&quot; topMargin=&quot;0&quot; leftMargin=&quot;0&quot; alwaysSelectTopLevel=&quot;1&quot; /&gt;&lt;!-- Agenda item formats --&gt;&lt;cases&gt;&lt;case level=&quot;1&quot; selected=&quot;0&quot; break=&quot;0&quot; topMinSpacing=&quot;5&quot; topMaxSpacing=&quot;5&quot; bottomMinSpacing=&quot;0&quot; bottomMaxSpacing=&quot;0&quot;&gt;&lt;element type=&quot;autoshape&quot; autoShapeType=&quot;1&quot; value=&quot;&quot;&gt;&lt;position left=&quot;itemNoLeft+(itemSingleHeight+topicLeftSpacing)&quot; top=&quot;0&quot; width=&quot;agendaWidth-topicLeftSpacing-itemNoWidth&quot; height=&quot;itemHeight&quot; /&gt;&lt;fill foreColor=&quot;#D9D9D9&quot; visible=&quot;1&quot; /&gt;&lt;/element&gt;&lt;element type=&quot;autoshape&quot; autoShapeType=&quot;1&quot; value=&quot;&quot;&gt;&lt;position left=&quot;itemNoLeft&quot; top=&quot;0&quot; width=&quot;itemSingleHeight&quot; height=&quot;itemTotalHeight&quot; /&gt;&lt;fill foreColor=&quot;#808080&quot; visible=&quot;1&quot; /&gt;&lt;/element&gt;&lt;element field=&quot;itemno&quot; type=&quot;autoshape&quot; autoShapeType=&quot;1&quot;&gt;&lt;textframe marginLeft=&quot;6&quot; marginRight=&quot;6&quot; verticalAnchor=&quot;3&quot; /&gt;&lt;paragraphformat alignment=&quot;2&quot; /&gt;&lt;fill foreColor=&quot;#808080&quot; visible=&quot;1&quot; /&gt;&lt;font bold=&quot;1&quot; color=&quot;#ffffff&quot; /&gt;&lt;/element&gt;&lt;element field=&quot;topic&quot; type=&quot;autoshape&quot; autoShapeType=&quot;1&quot;&gt;&lt;paragraphformat alignment=&quot;1&quot; /&gt;&lt;textframe marginLeft=&quot;6&quot; /&gt;&lt;/element&gt;&lt;element field=&quot;responsible&quot; type=&quot;autoshape&quot; autoShapeType=&quot;1&quot;&gt;&lt;paragraphformat alignment=&quot;1&quot; /&gt;&lt;/element&gt;&lt;element field=&quot;freecolumn&quot; type=&quot;autoshape&quot; autoShape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1&quot; break=&quot;0&quot; topMinSpacing=&quot;5&quot; topMaxSpacing=&quot;5&quot; bottomMinSpacing=&quot;0&quot; bottomMaxSpacing=&quot;0&quot;&gt;&lt;element type=&quot;autoshape&quot; autoShapeType=&quot;1&quot; value=&quot;&quot;&gt;&lt;position left=&quot;itemSingleHeight+topicLeftSpacing&quot; top=&quot;0&quot; width=&quot;agendaWidth-topicLeftSpacing-itemNoWidth&quot; height=&quot;itemHeight&quot; /&gt;&lt;fill foreColor=&quot;5&quot; visible=&quot;1&quot; /&gt;&lt;/element&gt;&lt;element type=&quot;autoshape&quot; autoShapeType=&quot;1&quot; value=&quot;&quot;&gt;&lt;position left=&quot;0&quot; top=&quot;0&quot; width=&quot;itemSingleHeight&quot; height=&quot;itemTotalHeight&quot; /&gt;&lt;fill foreColor=&quot;5&quot; visible=&quot;1&quot; /&gt;&lt;/element&gt;&lt;element field=&quot;itemno&quot; type=&quot;autoshape&quot; autoShapeType=&quot;1&quot;&gt;&lt;textframe marginLeft=&quot;6&quot; marginRight=&quot;6&quot; verticalAnchor=&quot;3&quot; /&gt;&lt;paragraphformat alignment=&quot;2&quot; /&gt;&lt;fill foreColor=&quot;5&quot; visible=&quot;1&quot; /&gt;&lt;font bold=&quot;1&quot; color=&quot;14&quot; /&gt;&lt;/element&gt;&lt;element field=&quot;topic&quot; type=&quot;autoshape&quot; autoShapeType=&quot;1&quot;&gt;&lt;paragraphformat alignment=&quot;1&quot; /&gt;&lt;font color=&quot;14&quot; bold=&quot;1&quot; /&gt;&lt;textframe marginLeft=&quot;6&quot; /&gt;&lt;/element&gt;&lt;element field=&quot;responsible&quot; type=&quot;autoshape&quot; autoShapeType=&quot;1&quot;&gt;&lt;paragraphformat alignment=&quot;1&quot; /&gt;&lt;font color=&quot;14&quot; bold=&quot;1&quot; /&gt;&lt;/element&gt;&lt;element field=&quot;freecolumn&quot; type=&quot;autoshape&quot; autoShapeType=&quot;1&quot;&gt;&lt;paragraphformat alignment=&quot;1&quot; /&gt;&lt;font color=&quot;14&quot; bold=&quot;1&quot; /&gt;&lt;/element&gt;&lt;element field=&quot;timeslot&quot; type=&quot;autoshape&quot; autoShapeType=&quot;1&quot;&gt;&lt;paragraphformat alignment=&quot;1&quot; /&gt;&lt;font color=&quot;14&quot; bold=&quot;1&quot; /&gt;&lt;/element&gt;&lt;element field=&quot;pageno&quot; type=&quot;autoshape&quot; autoShapeType=&quot;1&quot;&gt;&lt;paragraphformat alignment=&quot;3&quot; /&gt;&lt;font color=&quot;14&quot; bold=&quot;1&quot; /&gt;&lt;/element&gt;&lt;/case&gt;&lt;case level=&quot;2&quot; selected=&quot;0&quot; break=&quot;0&quot; topMinSpacing=&quot;5&quot; topMaxSpacing=&quot;5&quot; bottomMinSpacing=&quot;0&quot; bottomMaxSpacing=&quot;0&quot;&gt;&lt;element type=&quot;autoshape&quot; autoShapeType=&quot;1&quot; value=&quot;&quot;&gt;&lt;position left=&quot;itemSingleHeight+topicLeftSpacing&quot; top=&quot;0&quot; width=&quot;agendaWidth-topicLeftSpacing-itemNoWidth&quot; height=&quot;itemHeight&quot; /&gt;&lt;fill foreColor=&quot;#D9D9D9&quot; visible=&quot;1&quot; /&gt;&lt;/element&gt;&lt;element type=&quot;autoshape&quot; autoShapeType=&quot;1&quot; value=&quot;&quot;&gt;&lt;position left=&quot;0&quot; top=&quot;0&quot; width=&quot;itemSingleHeight&quot; height=&quot;itemTotalHeight&quot; /&gt;&lt;fill foreColor=&quot;#808080&quot; visible=&quot;1&quot; /&gt;&lt;/element&gt;&lt;element field=&quot;topic&quot; type=&quot;autoshape&quot; autoShapeType=&quot;1&quot;&gt;&lt;paragraphformat alignment=&quot;1&quot; /&gt;&lt;font /&gt;&lt;textframe marginLeft=&quot;6&quot; /&gt;&lt;/element&gt;&lt;element field=&quot;responsible&quot; type=&quot;autoshape&quot; autoShapeType=&quot;1&quot;&gt;&lt;paragraphformat alignment=&quot;1&quot; /&gt;&lt;font /&gt;&lt;/element&gt;&lt;element field=&quot;freecolumn&quot; type=&quot;autoshape&quot; autoShapeType=&quot;1&quot;&gt;&lt;paragraphformat alignment=&quot;1&quot; /&gt;&lt;font /&gt;&lt;/element&gt;&lt;element field=&quot;timeslot&quot; type=&quot;autoshape&quot; autoShapeType=&quot;1&quot;&gt;&lt;paragraphformat alignment=&quot;1&quot; /&gt;&lt;font /&gt;&lt;/element&gt;&lt;element field=&quot;pageno&quot; type=&quot;autoshape&quot; autoShapeType=&quot;1&quot;&gt;&lt;paragraphformat alignment=&quot;3&quot; /&gt;&lt;font /&gt;&lt;/element&gt;&lt;/case&gt;&lt;case level=&quot;2&quot; selected=&quot;1&quot; break=&quot;0&quot; topMinSpacing=&quot;5&quot; topMaxSpacing=&quot;5&quot; bottomMinSpacing=&quot;0&quot; bottomMaxSpacing=&quot;0&quot;&gt;&lt;element type=&quot;autoshape&quot; autoShapeType=&quot;1&quot; value=&quot;&quot;&gt;&lt;position left=&quot;itemSingleHeight+topicLeftSpacing&quot; top=&quot;0&quot; width=&quot;agendaWidth-topicLeftSpacing-itemNoWidth&quot; height=&quot;itemHeight&quot; /&gt;&lt;fill foreColor=&quot;5&quot; visible=&quot;1&quot; /&gt;&lt;/element&gt;&lt;element type=&quot;autoshape&quot; autoShapeType=&quot;1&quot; value=&quot;&quot;&gt;&lt;position left=&quot;0&quot; top=&quot;0&quot; width=&quot;itemSingleHeight&quot; height=&quot;itemTotalHeight&quot; /&gt;&lt;fill foreColor=&quot;5&quot; visible=&quot;1&quot; /&gt;&lt;/element&gt;&lt;element field=&quot;topic&quot; type=&quot;autoshape&quot; autoShapeType=&quot;1&quot;&gt;&lt;paragraphformat alignment=&quot;1&quot; /&gt;&lt;font color=&quot;14&quot; /&gt;&lt;textframe marginLeft=&quot;6&quot; /&gt;&lt;/element&gt;&lt;element field=&quot;responsible&quot; type=&quot;autoshape&quot; autoShapeType=&quot;1&quot;&gt;&lt;paragraphformat alignment=&quot;1&quot; /&gt;&lt;font color=&quot;14&quot; /&gt;&lt;/element&gt;&lt;element field=&quot;freecolumn&quot; type=&quot;autoshape&quot; autoShapeType=&quot;1&quot;&gt;&lt;paragraphformat alignment=&quot;1&quot; /&gt;&lt;font color=&quot;14&quot; /&gt;&lt;/element&gt;&lt;element field=&quot;timeslot&quot; type=&quot;autoshape&quot; autoShapeType=&quot;1&quot;&gt;&lt;paragraphformat alignment=&quot;1&quot; /&gt;&lt;font color=&quot;14&quot; /&gt;&lt;/element&gt;&lt;element field=&quot;pageno&quot; type=&quot;autoshape&quot; autoShapeType=&quot;1&quot;&gt;&lt;paragraphformat alignment=&quot;3&quot; /&gt;&lt;font color=&quot;14&quot; /&gt;&lt;/element&gt;&lt;/case&gt;&lt;case level=&quot;1&quot; selected=&quot;0&quot; break=&quot;1&quot; topMinSpacing=&quot;5&quot; topMaxSpacing=&quot;5&quot; bottomMinSpacing=&quot;0&quot; bottomMaxSpacing=&quot;0&quot;&gt;&lt;element type=&quot;autoshape&quot; autoShapeType=&quot;1&quot; value=&quot;&quot;&gt;&lt;position left=&quot;itemSingleHeight+topicLeftSpacing&quot; top=&quot;0&quot; width=&quot;agendaWidth-topicLeftSpacing-itemNoWidth&quot; height=&quot;itemHeight&quot; /&gt;&lt;fill foreColor=&quot;#D9D9D9&quot; visible=&quot;1&quot; /&gt;&lt;/element&gt;&lt;element type=&quot;autoshape&quot; autoShapeType=&quot;1&quot; value=&quot;&quot;&gt;&lt;position left=&quot;0&quot; top=&quot;0&quot; width=&quot;itemSingleHeight&quot; height=&quot;itemTotalHeight&quot; /&gt;&lt;fill foreColor=&quot;#ffffff&quot; visible=&quot;1&quot; /&gt;&lt;/element&gt;&lt;element field=&quot;itemno&quot; type=&quot;autoshape&quot; autoShapeType=&quot;1&quot;&gt;&lt;textframe marginLeft=&quot;6&quot; marginRight=&quot;6&quot; verticalAnchor=&quot;3&quot; /&gt;&lt;paragraphformat alignment=&quot;2&quot; /&gt;&lt;fill foreColor=&quot;#ffffff&quot; visible=&quot;1&quot; /&gt;&lt;font bold=&quot;1&quot; color=&quot;#ffffff&quot; /&gt;&lt;/element&gt;&lt;element field=&quot;topic&quot; type=&quot;autoshape&quot; autoShapeType=&quot;1&quot;&gt;&lt;paragraphformat alignment=&quot;1&quot; /&gt;&lt;textframe marginLeft=&quot;6&quot; /&gt;&lt;font italic=&quot;1&quot; /&gt;&lt;/element&gt;&lt;element field=&quot;responsible&quot; type=&quot;autoshape&quot; autoShapeType=&quot;1&quot;&gt;&lt;paragraphformat alignment=&quot;1&quot; /&gt;&lt;font italic=&quot;1&quot; /&gt;&lt;/element&gt;&lt;element field=&quot;freecolumn&quot; type=&quot;autoshape&quot; autoShape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1&quot; selected=&quot;1&quot; break=&quot;1&quot; topMinSpacing=&quot;5&quot; topMaxSpacing=&quot;5&quot; bottomMinSpacing=&quot;0&quot; bottomMaxSpacing=&quot;0&quot;&gt;&lt;element type=&quot;autoshape&quot; autoShapeType=&quot;1&quot; value=&quot;&quot;&gt;&lt;position left=&quot;itemSingleHeight+topicLeftSpacing&quot; top=&quot;0&quot; width=&quot;agendaWidth-topicLeftSpacing-itemNoWidth&quot; height=&quot;itemHeight&quot; /&gt;&lt;fill foreColor=&quot;5&quot; visible=&quot;1&quot; /&gt;&lt;/element&gt;&lt;element type=&quot;autoshape&quot; autoShapeType=&quot;1&quot; value=&quot;&quot;&gt;&lt;position left=&quot;0&quot; top=&quot;0&quot; width=&quot;itemSingleHeight&quot; height=&quot;itemTotalHeight&quot; /&gt;&lt;fill foreColor=&quot;#ffffff&quot; visible=&quot;1&quot; /&gt;&lt;/element&gt;&lt;element field=&quot;itemno&quot; type=&quot;autoshape&quot; autoShapeType=&quot;1&quot;&gt;&lt;textframe marginLeft=&quot;6&quot; marginRight=&quot;6&quot; verticalAnchor=&quot;3&quot; /&gt;&lt;paragraphformat alignment=&quot;2&quot; /&gt;&lt;fill foreColor=&quot;#ffffff&quot; visible=&quot;1&quot; /&gt;&lt;font bold=&quot;1&quot; color=&quot;14&quot; italic=&quot;1&quot; /&gt;&lt;/element&gt;&lt;element field=&quot;topic&quot; type=&quot;autoshape&quot; autoShapeType=&quot;1&quot;&gt;&lt;paragraphformat alignment=&quot;1&quot; /&gt;&lt;font color=&quot;14&quot; bold=&quot;1&quot; italic=&quot;1&quot; /&gt;&lt;textframe marginLeft=&quot;6&quot; /&gt;&lt;/element&gt;&lt;element field=&quot;responsible&quot; type=&quot;autoshape&quot; autoShapeType=&quot;1&quot;&gt;&lt;paragraphformat alignment=&quot;1&quot; /&gt;&lt;font color=&quot;14&quot; bold=&quot;1&quot; italic=&quot;1&quot; /&gt;&lt;/element&gt;&lt;element field=&quot;freecolumn&quot; type=&quot;autoshape&quot; autoShapeType=&quot;1&quot;&gt;&lt;paragraphformat alignment=&quot;1&quot; /&gt;&lt;font color=&quot;14&quot; bold=&quot;1&quot; italic=&quot;1&quot; /&gt;&lt;/element&gt;&lt;element field=&quot;timeslot&quot; type=&quot;autoshape&quot; autoShapeType=&quot;1&quot;&gt;&lt;paragraphformat alignment=&quot;1&quot; /&gt;&lt;font color=&quot;14&quot; bold=&quot;1&quot; italic=&quot;1&quot; /&gt;&lt;/element&gt;&lt;element field=&quot;pageno&quot; type=&quot;autoshape&quot; autoShapeType=&quot;1&quot;&gt;&lt;paragraphformat alignment=&quot;3&quot; /&gt;&lt;font color=&quot;14&quot; bold=&quot;1&quot; italic=&quot;1&quot; /&gt;&lt;/element&gt;&lt;/case&gt;&lt;case level=&quot;2&quot; selected=&quot;0&quot; break=&quot;1&quot; topMinSpacing=&quot;5&quot; topMaxSpacing=&quot;5&quot; bottomMinSpacing=&quot;0&quot; bottomMaxSpacing=&quot;0&quot;&gt;&lt;element type=&quot;autoshape&quot; autoShapeType=&quot;1&quot; value=&quot;&quot;&gt;&lt;position left=&quot;itemSingleHeight+topicLeftSpacing&quot; top=&quot;0&quot; width=&quot;agendaWidth-topicLeftSpacing-itemNoWidth&quot; height=&quot;itemHeight&quot; /&gt;&lt;fill foreColor=&quot;#D9D9D9&quot; visible=&quot;1&quot; /&gt;&lt;/element&gt;&lt;element type=&quot;autoshape&quot; autoShapeType=&quot;1&quot; value=&quot;&quot;&gt;&lt;position left=&quot;0&quot; top=&quot;0&quot; width=&quot;itemSingleHeight&quot; height=&quot;itemTotalHeight&quot; /&gt;&lt;fill foreColor=&quot;#808080&quot; visible=&quot;1&quot; /&gt;&lt;/element&gt;&lt;element field=&quot;topic&quot; type=&quot;autoshape&quot; autoShapeType=&quot;1&quot;&gt;&lt;paragraphformat alignment=&quot;1&quot; /&gt;&lt;font italic=&quot;1&quot; /&gt;&lt;textframe marginLeft=&quot;6&quot; /&gt;&lt;/element&gt;&lt;element field=&quot;responsible&quot; type=&quot;autoshape&quot; autoShapeType=&quot;1&quot;&gt;&lt;paragraphformat alignment=&quot;1&quot; /&gt;&lt;font italic=&quot;1&quot; /&gt;&lt;/element&gt;&lt;element field=&quot;freecolumn&quot; type=&quot;autoshape&quot; autoShape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2&quot; selected=&quot;1&quot; break=&quot;1&quot; topMinSpacing=&quot;5&quot; topMaxSpacing=&quot;5&quot; bottomMinSpacing=&quot;0&quot; bottomMaxSpacing=&quot;0&quot;&gt;&lt;element type=&quot;autoshape&quot; autoShapeType=&quot;1&quot; value=&quot;&quot;&gt;&lt;position left=&quot;itemSingleHeight+topicLeftSpacing&quot; top=&quot;0&quot; width=&quot;agendaWidth-topicLeftSpacing-itemNoWidth&quot; height=&quot;itemHeight&quot; /&gt;&lt;fill foreColor=&quot;5&quot; visible=&quot;1&quot; /&gt;&lt;/element&gt;&lt;element type=&quot;autoshape&quot; autoShapeType=&quot;1&quot; value=&quot;&quot;&gt;&lt;position left=&quot;0&quot; top=&quot;0&quot; width=&quot;itemSingleHeight&quot; height=&quot;itemTotalHeight&quot; /&gt;&lt;fill foreColor=&quot;5&quot; visible=&quot;1&quot; /&gt;&lt;/element&gt;&lt;element field=&quot;topic&quot; type=&quot;autoshape&quot; autoShapeType=&quot;1&quot;&gt;&lt;paragraphformat alignment=&quot;1&quot; /&gt;&lt;font color=&quot;14&quot; italic=&quot;1&quot; /&gt;&lt;textframe marginLeft=&quot;6&quot; /&gt;&lt;/element&gt;&lt;element field=&quot;responsible&quot; type=&quot;autoshape&quot; autoShapeType=&quot;1&quot;&gt;&lt;paragraphformat alignment=&quot;1&quot; /&gt;&lt;font color=&quot;14&quot; italic=&quot;1&quot; /&gt;&lt;/element&gt;&lt;element field=&quot;freecolumn&quot; type=&quot;autoshape&quot; autoShapeType=&quot;1&quot;&gt;&lt;paragraphformat alignment=&quot;1&quot; /&gt;&lt;font color=&quot;14&quot; italic=&quot;1&quot; /&gt;&lt;/element&gt;&lt;element field=&quot;timeslot&quot; type=&quot;autoshape&quot; autoShapeType=&quot;1&quot;&gt;&lt;paragraphformat alignment=&quot;1&quot; /&gt;&lt;font color=&quot;14&quot; italic=&quot;1&quot; /&gt;&lt;/element&gt;&lt;element field=&quot;pageno&quot; type=&quot;autoshape&quot; autoShapeType=&quot;1&quot;&gt;&lt;paragraphformat alignment=&quot;3&quot; /&gt;&lt;font color=&quot;14&quot; italic=&quot;1&quot; /&gt;&lt;/element&gt;&lt;/case&gt;&lt;/cases&gt;&lt;!-- Elements on slide independent of items --&gt;&lt;elements&gt;&lt;!--&#10;        &lt;element type=&quot;textbox&quot; zOrder=&quot;1&quot; value=&quot;test&quot;&gt;&#10;          &lt;position left=&quot;0&quot; top=&quot;0&quot; width=&quot;30&quot; height=&quot;30&quot;/&gt;&#10;        &lt;/element&gt;&#10;      --&gt;&lt;/elements&gt;&lt;/layout&gt;&lt;/layouts&gt;&lt;contents&gt;&lt;agenda name=&quot;Stata Workshop Agenda&quot; title=&quot;Workshop Agenda&quot; subtitle=&quot;&quot; sizingModeId=&quot;1&quot; fontSize=&quot;16&quot; fontSizeAuto=&quot;1&quot; startTime=&quot;960&quot; timeFormatId=&quot;2&quot; startItemNo=&quot;1&quot; createSingleAgendaSlide=&quot;1&quot; createSeparatingSlides=&quot;1&quot; createBackupSlide=&quot;1&quot; layoutId=&quot;1_4&quot; hideSeparatingSlides=&quot;0&quot; createSections=&quot;0&quot; singleSlideId=&quot;5baa1923-2666-4675-a1e3-3f4fce1e64a6&quot; backupSlideId=&quot;5ebf9370-bd46-412d-9353-861aa1189ac1&quot;&gt;&lt;columns leftSpacing=&quot;0&quot; rightSpacing=&quot;0&quot;&gt;&lt;column field=&quot;itemno&quot; label=&quot;No.&quot; checked=&quot;1&quot; leftSpacing=&quot;0&quot; rightSpacing=&quot;0&quot; dock=&quot;1&quot; fixedWidth=&quot;31.50472&quot; /&gt;&lt;column field=&quot;topic&quot; label=&quot;Topic&quot; leftSpacing=&quot;5&quot; rightDistribute=&quot;1&quot; dock=&quot;1&quot; rightSpacing=&quot;81.21463&quot; /&gt;&lt;column field=&quot;responsible&quot; label=&quot;Responsible&quot; visible=&quot;1&quot; checked=&quot;1&quot; leftSpacing=&quot;10&quot; rightDistribute=&quot;1&quot; dock=&quot;1&quot; rightSpacing=&quot;81.21463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1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items&gt;&lt;item duration=&quot;5&quot; id=&quot;816eb2f2-8248-407e-9a86-6db0ceaf0533&quot; parentId=&quot;&quot; level=&quot;1&quot; generateAgendaSlide=&quot;1&quot; showAgendaItem=&quot;1&quot; isBreak=&quot;0&quot; topic=&quot;User Interface: Console&quot; agendaSlideId=&quot;e2ad1ea0-d9b8-42a9-9bad-6250ccddef30&quot; itemNo=&quot;1&quot; subItemNo=&quot;0&quot; /&gt;&lt;item duration=&quot;5&quot; id=&quot;f791cd7f-8764-4c35-8f6d-03dd17a02959&quot; parentId=&quot;&quot; level=&quot;1&quot; generateAgendaSlide=&quot;1&quot; showAgendaItem=&quot;1&quot; isBreak=&quot;0&quot; topic=&quot;Data Import&quot; agendaSlideId=&quot;2289ed94-59b0-4ee1-8476-cae046537c0a&quot; itemNo=&quot;2&quot; subItemNo=&quot;0&quot; /&gt;&lt;item duration=&quot;15&quot; id=&quot;82c6005d-f6ee-4087-80cc-c22b0f4250c7&quot; parentId=&quot;&quot; level=&quot;1&quot; generateAgendaSlide=&quot;1&quot; showAgendaItem=&quot;1&quot; isBreak=&quot;0&quot; topic=&quot;Define Data&quot; agendaSlideId=&quot;107c9cd9-4eeb-405e-90a9-dbb2f42e79d3&quot; itemNo=&quot;3&quot; subItemNo=&quot;0&quot; /&gt;&lt;item duration=&quot;10&quot; id=&quot;29751bb9-5cad-4a75-9810-f4e5531e9773&quot; parentId=&quot;&quot; level=&quot;1&quot; generateAgendaSlide=&quot;1&quot; showAgendaItem=&quot;1&quot; isBreak=&quot;0&quot; topic=&quot;Summary Statistics&quot; agendaSlideId=&quot;77f70c30-b98f-4a94-bdcd-2a8b1b32ee66&quot; itemNo=&quot;4&quot; subItemNo=&quot;0&quot; /&gt;&lt;item duration=&quot;15&quot; id=&quot;0dc41ed9-f9e7-4b82-82cf-c658e563bfc9&quot; parentId=&quot;&quot; level=&quot;1&quot; generateAgendaSlide=&quot;1&quot; showAgendaItem=&quot;1&quot; isBreak=&quot;0&quot; topic=&quot;Regression Analysis&quot; agendaSlideId=&quot;a9f382a6-a5eb-4de3-b587-93415659744e&quot; itemNo=&quot;5&quot; subItemNo=&quot;0&quot; /&gt;&lt;item duration=&quot;15&quot; id=&quot;e0c88fc4-761c-4b29-acde-7ecf342bf3ea&quot; parentId=&quot;&quot; level=&quot;1&quot; generateAgendaSlide=&quot;1&quot; showAgendaItem=&quot;1&quot; isBreak=&quot;0&quot; topic=&quot;Charts: Histogram and Scatter Plot&quot; agendaSlideId=&quot;e794d374-ea13-4a02-9398-56436cd09959&quot; itemNo=&quot;6&quot; subItemNo=&quot;0&quot; /&gt;&lt;item duration=&quot;20&quot; id=&quot;7759d72b-f9da-4922-850b-29285eaf32f7&quot; parentId=&quot;&quot; level=&quot;1&quot; generateAgendaSlide=&quot;1&quot; showAgendaItem=&quot;1&quot; isBreak=&quot;0&quot; topic=&quot;Hands-on Exercises&quot; agendaSlideId=&quot;3f2d5849-a250-4f7d-a2e9-1992a59d0d65&quot; itemNo=&quot;7&quot; subItemNo=&quot;0&quot; /&gt;&lt;item duration=&quot;5&quot; id=&quot;cc4215ec-f26f-4a93-8d7f-9d06c51f688f&quot; parentId=&quot;&quot; level=&quot;1&quot; generateAgendaSlide=&quot;1&quot; showAgendaItem=&quot;1&quot; isBreak=&quot;0&quot; topic=&quot;Q&amp;amp;A&quot; itemNo=&quot;8&quot; subItemNo=&quot;0&quot; agendaSlideId=&quot;5df8b530-d2ce-474a-970a-b5f681111d2b&quot; /&gt;&lt;/items&gt;&lt;/agenda&gt;&lt;/contents&gt;&lt;/ee4p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TEMPLATESTYLE" val="18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n697Zyn9ITWywWMRKtwRA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G85ZieH7NJ58oAvNlVq8A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kn5E.rspu4yQn3b3ID.aw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TEMPLATESTYLE" val="18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2l5XeyxZxLrP3M0In3Q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5aS.0l0L.8fmJT.Xv8jGg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MiUbqB1Ky2h_eQMYzVHlg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NumberBall"/>
  <p:tag name="EE4P_SMART_ELEMENT_XML" val="&lt;smartelement id=&quot;NumberBall&quot; shape=&quot;Oval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NumberBall"/>
  <p:tag name="EE4P_SMART_ELEMENT_XML" val="&lt;smartelement id=&quot;NumberBall&quot; shape=&quot;Oval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TEMPLATESTYLE" val="18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NumberBall"/>
  <p:tag name="EE4P_SMART_ELEMENT_XML" val="&lt;smartelement id=&quot;NumberBall&quot; shape=&quot;Oval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Ts0RavHBeCDzt0JBzKjuA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pA6co7fvMHVKDeQi3qTmg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1e1dvvN1y29Y.q_0Omypw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TEMPLATESTYLE" val="18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d.gBWeRnFedUD25vmrlCA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TwKaWW20OWeDm.EInByv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LIDEID" val="5baa1923-2666-4675-a1e3-3f4fce1e64a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ccXL2IjQJMOGx.fAAI2x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titl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df8b530-d2ce-474a-970a-b5f681111d2b_Element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3f2d5849-a250-4f7d-a2e9-1992a59d0d65_Element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794d374-ea13-4a02-9398-56436cd09959_Element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a9f382a6-a5eb-4de3-b587-93415659744e_Element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a9f382a6-a5eb-4de3-b587-93415659744e_TimeSlot"/>
  <p:tag name="EE4P_AGENDAWIZARD_CONTENT" val="/04:35 PM – 04:50 PM"/>
  <p:tag name="EE4P_AGENDAWIZARD_PROPERTIES" val="524.7205/279.894/158.1546/31.5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77f70c30-b98f-4a94-bdcd-2a8b1b32ee66_Element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77f70c30-b98f-4a94-bdcd-2a8b1b32ee66_TimeSlot"/>
  <p:tag name="EE4P_AGENDAWIZARD_CONTENT" val="/04:25 PM – 04:35 PM"/>
  <p:tag name="EE4P_AGENDAWIZARD_PROPERTIES" val="524.7205/243.3892/158.1546/31.5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77f70c30-b98f-4a94-bdcd-2a8b1b32ee66_Topic"/>
  <p:tag name="EE4P_AGENDAWIZARD_CONTENT" val="/Summary Statistics"/>
  <p:tag name="EE4P_AGENDAWIZARD_PROPERTIES" val="67.62968/243.3892/274.6564/31.5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107c9cd9-4eeb-405e-90a9-dbb2f42e79d3_Element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107c9cd9-4eeb-405e-90a9-dbb2f42e79d3_TimeSlot"/>
  <p:tag name="EE4P_AGENDAWIZARD_CONTENT" val="/04:10 PM – 04:25 PM"/>
  <p:tag name="EE4P_AGENDAWIZARD_PROPERTIES" val="524.7205/206.8845/158.1546/31.5047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107c9cd9-4eeb-405e-90a9-dbb2f42e79d3_Topic"/>
  <p:tag name="EE4P_AGENDAWIZARD_CONTENT" val="/Define Data"/>
  <p:tag name="EE4P_AGENDAWIZARD_PROPERTIES" val="67.62968/206.8845/274.6564/31.5047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2289ed94-59b0-4ee1-8476-cae046537c0a_Element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mywV_b4REeMd2f9WyBwvQ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2289ed94-59b0-4ee1-8476-cae046537c0a_TimeSlot"/>
  <p:tag name="EE4P_AGENDAWIZARD_CONTENT" val="/04:05 PM – 04:10 PM"/>
  <p:tag name="EE4P_AGENDAWIZARD_PROPERTIES" val="524.7205/170.3798/158.1546/31.5047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2289ed94-59b0-4ee1-8476-cae046537c0a_Topic"/>
  <p:tag name="EE4P_AGENDAWIZARD_CONTENT" val="/Data Import"/>
  <p:tag name="EE4P_AGENDAWIZARD_PROPERTIES" val="67.62968/170.3798/274.6564/31.5047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2ad1ea0-d9b8-42a9-9bad-6250ccddef30_Element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2ad1ea0-d9b8-42a9-9bad-6250ccddef30_Topic"/>
  <p:tag name="EE4P_AGENDAWIZARD_CONTENT" val="/User Interface: Console"/>
  <p:tag name="EE4P_AGENDAWIZARD_PROPERTIES" val="67.62968/133.875/274.6564/31.5047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2ad1ea0-d9b8-42a9-9bad-6250ccddef30_TimeSlot"/>
  <p:tag name="EE4P_AGENDAWIZARD_CONTENT" val="/04:00 PM – 04:05 PM"/>
  <p:tag name="EE4P_AGENDAWIZARD_PROPERTIES" val="524.7205/133.875/158.1546/31.5047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df8b530-d2ce-474a-970a-b5f681111d2b_Element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df8b530-d2ce-474a-970a-b5f681111d2b_TimeSlot"/>
  <p:tag name="EE4P_AGENDAWIZARD_CONTENT" val="/05:25 PM – 05:30 PM"/>
  <p:tag name="EE4P_AGENDAWIZARD_PROPERTIES" val="524.7205/389.4081/158.1546/31.5047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df8b530-d2ce-474a-970a-b5f681111d2b_Responsible"/>
  <p:tag name="EE4P_AGENDAWIZARD_PROPERTIES" val="433.5007/389.4081/0.00511811/31.5047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df8b530-d2ce-474a-970a-b5f681111d2b_Topic"/>
  <p:tag name="EE4P_AGENDAWIZARD_CONTENT" val="/Q&amp;A"/>
  <p:tag name="EE4P_AGENDAWIZARD_PROPERTIES" val="67.62968/389.4081/274.6564/31.5047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5df8b530-d2ce-474a-970a-b5f681111d2b_ItemNo"/>
  <p:tag name="EE4P_AGENDAWIZARD_CONTENT" val="/8"/>
  <p:tag name="EE4P_AGENDAWIZARD_PROPERTIES" val="31.12504/389.4081/31.50465/31.5047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3f2d5849-a250-4f7d-a2e9-1992a59d0d65_Element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3f2d5849-a250-4f7d-a2e9-1992a59d0d65_TimeSlot"/>
  <p:tag name="EE4P_AGENDAWIZARD_CONTENT" val="/05:05 PM – 05:25 PM"/>
  <p:tag name="EE4P_AGENDAWIZARD_PROPERTIES" val="524.7205/352.9034/158.1546/31.5047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3f2d5849-a250-4f7d-a2e9-1992a59d0d65_Responsible"/>
  <p:tag name="EE4P_AGENDAWIZARD_PROPERTIES" val="433.5007/352.9034/0.00511811/31.50472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3f2d5849-a250-4f7d-a2e9-1992a59d0d65_Topic"/>
  <p:tag name="EE4P_AGENDAWIZARD_CONTENT" val="/Hands-on Exercises"/>
  <p:tag name="EE4P_AGENDAWIZARD_PROPERTIES" val="67.62968/352.9034/274.6564/31.5047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3f2d5849-a250-4f7d-a2e9-1992a59d0d65_ItemNo"/>
  <p:tag name="EE4P_AGENDAWIZARD_CONTENT" val="/7"/>
  <p:tag name="EE4P_AGENDAWIZARD_PROPERTIES" val="31.12504/352.9034/31.50465/31.5047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794d374-ea13-4a02-9398-56436cd09959_Element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794d374-ea13-4a02-9398-56436cd09959_TimeSlot"/>
  <p:tag name="EE4P_AGENDAWIZARD_CONTENT" val="/04:50 PM – 05:05 PM"/>
  <p:tag name="EE4P_AGENDAWIZARD_PROPERTIES" val="524.7205/316.3987/158.1546/31.5047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794d374-ea13-4a02-9398-56436cd09959_Responsible"/>
  <p:tag name="EE4P_AGENDAWIZARD_PROPERTIES" val="433.5007/316.3987/0.00511811/31.5047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794d374-ea13-4a02-9398-56436cd09959_Topic"/>
  <p:tag name="EE4P_AGENDAWIZARD_CONTENT" val="/Charts: Histogram and Scatter Plot"/>
  <p:tag name="EE4P_AGENDAWIZARD_PROPERTIES" val="67.62968/316.3987/274.6564/31.5047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794d374-ea13-4a02-9398-56436cd09959_ItemNo"/>
  <p:tag name="EE4P_AGENDAWIZARD_CONTENT" val="/6"/>
  <p:tag name="EE4P_AGENDAWIZARD_PROPERTIES" val="31.12504/316.3987/31.50465/31.5047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TQTV5_NQmi7U3MnzlmlSA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a9f382a6-a5eb-4de3-b587-93415659744e_Element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a9f382a6-a5eb-4de3-b587-93415659744e_Responsible"/>
  <p:tag name="EE4P_AGENDAWIZARD_PROPERTIES" val="433.5007/279.894/0.00511811/31.50472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a9f382a6-a5eb-4de3-b587-93415659744e_Topic"/>
  <p:tag name="EE4P_AGENDAWIZARD_CONTENT" val="/Regression Analysis"/>
  <p:tag name="EE4P_AGENDAWIZARD_PROPERTIES" val="67.62968/279.894/274.6564/31.5047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a9f382a6-a5eb-4de3-b587-93415659744e_ItemNo"/>
  <p:tag name="EE4P_AGENDAWIZARD_CONTENT" val="/5"/>
  <p:tag name="EE4P_AGENDAWIZARD_PROPERTIES" val="31.12504/279.894/31.50465/31.5047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77f70c30-b98f-4a94-bdcd-2a8b1b32ee66_Element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77f70c30-b98f-4a94-bdcd-2a8b1b32ee66_Responsible"/>
  <p:tag name="EE4P_AGENDAWIZARD_PROPERTIES" val="433.5007/243.3892/0.00511811/31.50472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77f70c30-b98f-4a94-bdcd-2a8b1b32ee66_Topic"/>
  <p:tag name="EE4P_AGENDAWIZARD_CONTENT" val="/Summary Statistics"/>
  <p:tag name="EE4P_AGENDAWIZARD_PROPERTIES" val="67.62968/243.3892/274.6564/31.50472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77f70c30-b98f-4a94-bdcd-2a8b1b32ee66_ItemNo"/>
  <p:tag name="EE4P_AGENDAWIZARD_CONTENT" val="/4"/>
  <p:tag name="EE4P_AGENDAWIZARD_PROPERTIES" val="31.12504/243.3892/31.50465/31.50472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107c9cd9-4eeb-405e-90a9-dbb2f42e79d3_Element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107c9cd9-4eeb-405e-90a9-dbb2f42e79d3_Responsible"/>
  <p:tag name="EE4P_AGENDAWIZARD_PROPERTIES" val="433.5007/206.8845/0.00511811/31.5047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107c9cd9-4eeb-405e-90a9-dbb2f42e79d3_Topic"/>
  <p:tag name="EE4P_AGENDAWIZARD_CONTENT" val="/Define Data"/>
  <p:tag name="EE4P_AGENDAWIZARD_PROPERTIES" val="67.62968/206.8845/274.6564/31.5047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107c9cd9-4eeb-405e-90a9-dbb2f42e79d3_ItemNo"/>
  <p:tag name="EE4P_AGENDAWIZARD_CONTENT" val="/3"/>
  <p:tag name="EE4P_AGENDAWIZARD_PROPERTIES" val="31.12504/206.8845/31.50465/31.5047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2289ed94-59b0-4ee1-8476-cae046537c0a_Element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2289ed94-59b0-4ee1-8476-cae046537c0a_Responsible"/>
  <p:tag name="EE4P_AGENDAWIZARD_PROPERTIES" val="433.5007/170.3798/0.00511811/31.50472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2289ed94-59b0-4ee1-8476-cae046537c0a_Topic"/>
  <p:tag name="EE4P_AGENDAWIZARD_CONTENT" val="/Data Import"/>
  <p:tag name="EE4P_AGENDAWIZARD_PROPERTIES" val="67.62968/170.3798/274.6564/31.50472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2289ed94-59b0-4ee1-8476-cae046537c0a_ItemNo"/>
  <p:tag name="EE4P_AGENDAWIZARD_CONTENT" val="/2"/>
  <p:tag name="EE4P_AGENDAWIZARD_PROPERTIES" val="31.12504/170.3798/31.50465/31.5047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2ad1ea0-d9b8-42a9-9bad-6250ccddef30_Element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2ad1ea0-d9b8-42a9-9bad-6250ccddef30_Responsible"/>
  <p:tag name="EE4P_AGENDAWIZARD_PROPERTIES" val="433.5007/133.875/0.00511811/31.5047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2ad1ea0-d9b8-42a9-9bad-6250ccddef30_Topic"/>
  <p:tag name="EE4P_AGENDAWIZARD_CONTENT" val="/User Interface: Console"/>
  <p:tag name="EE4P_AGENDAWIZARD_PROPERTIES" val="67.62968/133.875/274.6564/31.5047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e2ad1ea0-d9b8-42a9-9bad-6250ccddef30_ItemNo"/>
  <p:tag name="EE4P_AGENDAWIZARD_CONTENT" val="/1"/>
  <p:tag name="EE4P_AGENDAWIZARD_PROPERTIES" val="31.12504/133.875/31.50465/31.5047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TQTV5_NQmi7U3MnzlmlSA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  <p:tag name="EE4P_STYLE_NAME" val="Line"/>
  <p:tag name="EE4P_SMART_ELEMENT" val="NumberBall"/>
  <p:tag name="EE4P_SMART_ELEMENT_XML" val="&lt;smartelement id=&quot;NumberBall&quot; shape=&quot;Oval&quot; color=&quot;10!14&quot;&gt;&lt;position width=&quot;22&quot; height=&quot;22&quot; alignment=&quot;1&quot; /&gt;&lt;elements&gt;&lt;element name=&quot;background&quot;&gt;&lt;fill visible=&quot;1&quot; foreColor=&quot;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Oval&quot; /&gt;&lt;value id=&quot;Rectangle&quot; /&gt;&lt;/shapes&gt;&lt;/smartelement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AmlCWzPtQI5LPVG9u965A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mx._V_PtW4xMSyKEYLS7w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NFWoiAvURX0yFRgFhddx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OLpOdYXRaS6fFRiLQf6qw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gEtrCbsgWHfsfokSpfeDA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X6.IDhKinajdE2ogggCYg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GvQp7ydh8ufnnPz74tqJw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STYLE_NAME" val="Box"/>
  <p:tag name="EE4P_SMART_ELEMENT" val="Indicator"/>
  <p:tag name="EE4P_SMART_ELEMENT_XML" val="&lt;smartelement id=&quot;Indicator&quot; spacing=&quot;0.25&quot; padding=&quot;0.25&quot; shape=&quot;Rectangle&quot; count=&quot;5&quot; value=&quot;3&quot; enumerationType=&quot;1&quot; color=&quot;#ffffff!#000000&quot;&gt;&lt;position height=&quot;22&quot; alignment=&quot;1&quot; /&gt;&lt;elements&gt;&lt;element name=&quot;on&quot;&gt;&lt;fill visible=&quot;1&quot; foreColor=&quot;&quot; /&gt;&lt;line visible=&quot;0&quot; /&gt;&lt;reflection visible=&quot;0&quot; /&gt;&lt;shadow visible=&quot;0&quot; /&gt;&lt;font color=&quot;!&quot; /&gt;&lt;/element&gt;&lt;element name=&quot;off&quot;&gt;&lt;fill visible=&quot;1&quot; foreColor=&quot;#dddddd&quot; /&gt;&lt;line visible=&quot;0&quot; /&gt;&lt;reflection visible=&quot;0&quot; /&gt;&lt;shadow visible=&quot;0&quot; /&gt;&lt;font color=&quot;!&quot; /&gt;&lt;/element&gt;&lt;/elements&gt;&lt;colors&gt;&lt;color value=&quot;5!14&quot; name=&quot;Accent 1&quot; default=&quot;1&quot; /&gt;&lt;color value=&quot;6!14&quot; name=&quot;Accent 2&quot; /&gt;&lt;color value=&quot;7!14&quot; name=&quot;Accent 3&quot; /&gt;&lt;color value=&quot;8!14&quot; name=&quot;Accent 4&quot; /&gt;&lt;color value=&quot;9!14&quot; name=&quot;Accent 5&quot; /&gt;&lt;color value=&quot;10!14&quot; name=&quot;Accent 6&quot; /&gt;&lt;color value=&quot;#000000!#ffffff&quot; name=&quot;Black&quot; /&gt;&lt;color value=&quot;#ffffff!#000000&quot; name=&quot;White&quot; /&gt;&lt;/colors&gt;&lt;shapes&gt;&lt;value id=&quot;Rectangle&quot; /&gt;&lt;value id=&quot;Oval&quot; /&gt;&lt;/shapes&gt;&lt;/smartelement&gt;"/>
</p:tagLst>
</file>

<file path=ppt/theme/theme1.xml><?xml version="1.0" encoding="utf-8"?>
<a:theme xmlns:a="http://schemas.openxmlformats.org/drawingml/2006/main" name="1_FLEXFIT Template">
  <a:themeElements>
    <a:clrScheme name="Custom 8">
      <a:dk1>
        <a:srgbClr val="FFFFFF"/>
      </a:dk1>
      <a:lt1>
        <a:srgbClr val="2E2E38"/>
      </a:lt1>
      <a:dk2>
        <a:srgbClr val="FFE600"/>
      </a:dk2>
      <a:lt2>
        <a:srgbClr val="000000"/>
      </a:lt2>
      <a:accent1>
        <a:srgbClr val="2DB757"/>
      </a:accent1>
      <a:accent2>
        <a:srgbClr val="27ACAA"/>
      </a:accent2>
      <a:accent3>
        <a:srgbClr val="188CE5"/>
      </a:accent3>
      <a:accent4>
        <a:srgbClr val="3D108A"/>
      </a:accent4>
      <a:accent5>
        <a:srgbClr val="FF4136"/>
      </a:accent5>
      <a:accent6>
        <a:srgbClr val="FF6D00"/>
      </a:accent6>
      <a:hlink>
        <a:srgbClr val="0000FF"/>
      </a:hlink>
      <a:folHlink>
        <a:srgbClr val="800080"/>
      </a:folHlink>
    </a:clrScheme>
    <a:fontScheme name="Custom 1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36576" rIns="0" bIns="0" rtlCol="0">
        <a:spAutoFit/>
      </a:bodyPr>
      <a:lstStyle>
        <a:defPPr marL="356616" indent="-356616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Global_EY_widescreen_presentation_2019_v1.4.pptx" id="{669A4694-7F8C-40EA-92E1-8E6D75010CAB}" vid="{C1504121-3530-4207-81A7-E4CD6CD6B8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7046</TotalTime>
  <Words>2340</Words>
  <Application>Microsoft Macintosh PowerPoint</Application>
  <PresentationFormat>Widescreen</PresentationFormat>
  <Paragraphs>684</Paragraphs>
  <Slides>23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Cambria Math</vt:lpstr>
      <vt:lpstr>Century Gothic</vt:lpstr>
      <vt:lpstr>Roboto</vt:lpstr>
      <vt:lpstr>Roboto Medium</vt:lpstr>
      <vt:lpstr>1_FLEXFIT Template</vt:lpstr>
      <vt:lpstr>think-cell Slide</vt:lpstr>
      <vt:lpstr>Stata (Level 1 – Data) Workshop</vt:lpstr>
      <vt:lpstr>Before We Begin</vt:lpstr>
      <vt:lpstr>Workshop Agenda</vt:lpstr>
      <vt:lpstr>Stata Console – Main Window</vt:lpstr>
      <vt:lpstr>Stata Console – How It Works</vt:lpstr>
      <vt:lpstr>Stata Console – Do-Files (Open)</vt:lpstr>
      <vt:lpstr>Stata Console – Do-Files</vt:lpstr>
      <vt:lpstr>Data Import</vt:lpstr>
      <vt:lpstr>Define data</vt:lpstr>
      <vt:lpstr>Define data</vt:lpstr>
      <vt:lpstr>Summary Statistics</vt:lpstr>
      <vt:lpstr>Summary Statistics</vt:lpstr>
      <vt:lpstr>Summary Statistics</vt:lpstr>
      <vt:lpstr>Summary Statistics</vt:lpstr>
      <vt:lpstr>Summary Statistics</vt:lpstr>
      <vt:lpstr>Summary Statistics</vt:lpstr>
      <vt:lpstr>Categorical Data – Processing</vt:lpstr>
      <vt:lpstr>Summary Statistics (cont.)</vt:lpstr>
      <vt:lpstr>Regression – Background </vt:lpstr>
      <vt:lpstr>Regression – Background </vt:lpstr>
      <vt:lpstr>PowerPoint Presentation</vt:lpstr>
      <vt:lpstr>Hands-on Exercise</vt:lpstr>
      <vt:lpstr>Summary /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Seungho (Samuel) Lee</dc:creator>
  <cp:lastModifiedBy>Sangyoon Kim</cp:lastModifiedBy>
  <cp:revision>56</cp:revision>
  <dcterms:created xsi:type="dcterms:W3CDTF">2020-10-05T23:10:19Z</dcterms:created>
  <dcterms:modified xsi:type="dcterms:W3CDTF">2021-11-07T19:59:04Z</dcterms:modified>
</cp:coreProperties>
</file>

<file path=docProps/thumbnail.jpeg>
</file>